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67" y="-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29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12" Type="http://schemas.openxmlformats.org/officeDocument/2006/relationships/image" Target="../media/image28.wmf"/><Relationship Id="rId17" Type="http://schemas.openxmlformats.org/officeDocument/2006/relationships/image" Target="../media/image33.wmf"/><Relationship Id="rId2" Type="http://schemas.openxmlformats.org/officeDocument/2006/relationships/image" Target="../media/image18.wmf"/><Relationship Id="rId16" Type="http://schemas.openxmlformats.org/officeDocument/2006/relationships/image" Target="../media/image32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11" Type="http://schemas.openxmlformats.org/officeDocument/2006/relationships/image" Target="../media/image27.wmf"/><Relationship Id="rId5" Type="http://schemas.openxmlformats.org/officeDocument/2006/relationships/image" Target="../media/image21.wmf"/><Relationship Id="rId15" Type="http://schemas.openxmlformats.org/officeDocument/2006/relationships/image" Target="../media/image31.wmf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Relationship Id="rId1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2-08-14T20:48:15.933"/>
    </inkml:context>
    <inkml:brush xml:id="br0">
      <inkml:brushProperty name="width" value="0.05292" units="cm"/>
      <inkml:brushProperty name="height" value="0.05292" units="cm"/>
      <inkml:brushProperty name="color" value="#8066A0"/>
    </inkml:brush>
  </inkml:definitions>
  <inkml:trace contextRef="#ctx0" brushRef="#br0">12552 7889,'-149'173,"-50"26,51-25,296-199,26-50,0 75,-100 0</inkml:trace>
  <inkml:trace contextRef="#ctx0" brushRef="#br0" timeOffset="4288.2453">12998 7889,'25'173,"-25"1,0 0,25-125</inkml:trace>
  <inkml:trace contextRef="#ctx0" brushRef="#br0" timeOffset="5249.3002">13494 7814,'0'149,"0"25,0 24,0-24,75-323</inkml:trace>
  <inkml:trace contextRef="#ctx0" brushRef="#br0" timeOffset="5788.3311">13420 8087,'198'-25,"-24"50,24-25,-198 0</inkml:trace>
  <inkml:trace contextRef="#ctx0" brushRef="#br0" timeOffset="6449.3689">13941 7839,'0'149,"0"25,0-1,0-98</inkml:trace>
  <inkml:trace contextRef="#ctx0" brushRef="#br0" timeOffset="7559.4324">14759 7740,'-24'149,"24"24,0 26,0-25,-174-50,0-174,-49-49,124-75,248 174,-75 25</inkml:trace>
  <inkml:trace contextRef="#ctx0" brushRef="#br0" timeOffset="9258.5296">15925 8137,'-173'-149,"-51"199,26 74,396-25,-24-74,-372 49,98 100,299-100,24-74,0-99,-123-25</inkml:trace>
  <inkml:trace contextRef="#ctx0" brushRef="#br0" timeOffset="10088.577">15578 7938,'50'199,"-26"24,1-49,25-1,24 26,-49-274</inkml:trace>
  <inkml:trace contextRef="#ctx0" brushRef="#br0" timeOffset="11108.6354">16917 8087,'-148'174,"-1"49,25-24,297-175,26-98,-75 74</inkml:trace>
  <inkml:trace contextRef="#ctx0" brushRef="#br0" timeOffset="12046.689">17612 7914,'0'124,"74"49,-74 1,0 0,-173-50,-26-248,199-50,0 174</inkml:trace>
  <inkml:trace contextRef="#ctx0" brushRef="#br0" timeOffset="12758.7298">18232 7889,'0'173,"0"1,75 49,-51-49,-24-199</inkml:trace>
  <inkml:trace contextRef="#ctx0" brushRef="#br0" timeOffset="13219.7561">18257 8385,'149'-50,"24"50,1 0,-124 0</inkml:trace>
  <inkml:trace contextRef="#ctx0" brushRef="#br0" timeOffset="13728.7852">18728 7864,'0'198,"50"-24,-25 49,0-49,-1-199</inkml:trace>
  <inkml:trace contextRef="#ctx0" brushRef="#br0" timeOffset="14578.8339">19249 7765,'75'198,"-51"25,-24-24,0-25,50-249</inkml:trace>
  <inkml:trace contextRef="#ctx0" brushRef="#br0" timeOffset="15368.879">19919 7690,'-198'174,"-26"-50,26 0,322 74,74-98,-24-100,-50 0</inkml:trace>
  <inkml:trace contextRef="#ctx0" brushRef="#br0" timeOffset="35639.0384">13519 8683,'174'-25,"49"25,0 0,-223 0</inkml:trace>
  <inkml:trace contextRef="#ctx0" brushRef="#br0" timeOffset="37328.135">18257 8782,'149'0,"24"0,1 0,0 0,-174 0</inkml:trace>
  <inkml:trace contextRef="#ctx0" brushRef="#br0" timeOffset="43120.4663">6127 8112,'-50'-124,"26"-50,73 125</inkml:trace>
  <inkml:trace contextRef="#ctx0" brushRef="#br0" timeOffset="47500.7169">6201 8186,'-74'-124,"0"-74,-75-1,99 26,1-1,-26-24,50 24,25 0,-74 1,-1-26,-24 26,74-26,1 26,-26-1,25 0,-74-24,-25 24,74-24,-24 24,24-24,26 24,-26-49,-24 49,-125 100,149 247,-49 1,74 24,149-371,-74-1,-25-24,149 173,24 124,-24 0,24 100,-198-175</inkml:trace>
  <inkml:trace contextRef="#ctx0" brushRef="#br0" timeOffset="51060.9205">6127 8459,'74'149,"-24"50,24-26,-24 51,49-1,1 0,-26-24,0 24,26-50,48 100,-73-74,24-26,25 26,-50 24,51-24,-1 24,-50 0,0 0,-24 50,24-49,-49-51,25 1,99 24,-75 26,0-1,26-25,-51-24,51 0,-1 24,-273-372,0-49,224 372,149 99,-26-173,-123-224,-25-25,24 0,-24 100</inkml:trace>
  <inkml:trace contextRef="#ctx0" brushRef="#br0" timeOffset="54509.1177">8360 4192,'-100'124</inkml:trace>
  <inkml:trace contextRef="#ctx0" brushRef="#br0" timeOffset="57189.271">6301 8261,'74'-174,"25"1,25-26,0 1,25 24,-25-74,99 49,-24 1,-25 24,-26-24,51 74,-1-75,1-49,-174 75,24-1,1-24,24 24,-49 0,74-24,-24 24,24-24,-273 371,-24 26,-1-75,423-223,-26-75,-74 0,-25 323,-74 25,0 24,0-24,-75-100</inkml:trace>
  <inkml:trace contextRef="#ctx0" brushRef="#br0" timeOffset="80540.6067">20142 8112,'174'-74,"0"74,-150 0</inkml:trace>
  <inkml:trace contextRef="#ctx0" brushRef="#br0" timeOffset="81228.646">21010 7393,'75'198,"-26"1,1-26,-50-173</inkml:trace>
  <inkml:trace contextRef="#ctx0" brushRef="#br0" timeOffset="81788.678">21531 7616,'25'174,"0"-1,-25-173</inkml:trace>
  <inkml:trace contextRef="#ctx0" brushRef="#br0" timeOffset="82099.6958">21383 7343,'24'0</inkml:trace>
  <inkml:trace contextRef="#ctx0" brushRef="#br0" timeOffset="82899.7416">21631 7492,'0'173,"0"1,99-397,-74 49,173 149,-99 224,-74-25,0-125</inkml:trace>
  <inkml:trace contextRef="#ctx0" brushRef="#br0" timeOffset="83566.7797">22276 7591,'148'-74,"-48"-150,-249 224,99 149,50 74,50-24,148-249,-99-123</inkml:trace>
  <inkml:trace contextRef="#ctx0" brushRef="#br0" timeOffset="84540.8355">22846 7244,'-124'0,"124"223,25-49,148-174,-98-224,-75 51,0 396,25 0,24-223</inkml:trace>
  <inkml:trace contextRef="#ctx0" brushRef="#br0" timeOffset="85281.8778">23044 7293,'100'149,"-75"25,-25-323,24-25,100-24,-24 198</inkml:trace>
  <inkml:trace contextRef="#ctx0" brushRef="#br0" timeOffset="86849.9675">20762 8583,'0'149,"25"74,50 1,-75 24,0-521,-50 50,75 49,24-49,125 24,0 199,-75 248,-273-49,-24-274,173-24</inkml:trace>
  <inkml:trace contextRef="#ctx0" brushRef="#br0" timeOffset="87740.0184">21829 8484,'-25'-174,"-148"224,73 124,125 24,198-198,-173-198,-50 24,0 323,99 25,50-174</inkml:trace>
  <inkml:trace contextRef="#ctx0" brushRef="#br0" timeOffset="88109.0395">22201 8335,'0'149,"75"50,-75-249</inkml:trace>
  <inkml:trace contextRef="#ctx0" brushRef="#br0" timeOffset="88383.0552">22201 8211,'25'-49</inkml:trace>
  <inkml:trace contextRef="#ctx0" brushRef="#br0" timeOffset="89127.0978">22524 8261,'0'223,"0"-49,0-323,0-25,198 1,-24 173</inkml:trace>
  <inkml:trace contextRef="#ctx0" brushRef="#br0" timeOffset="91851.2536">12031 9675,'-75'149,"-98"124,49-100,273-173,74 0,-50 0</inkml:trace>
  <inkml:trace contextRef="#ctx0" brushRef="#br0" timeOffset="101329.7957">12701 9650,'99'199,"-99"-1,25 0,-25-24,-199-99,50-224,149-25,0 174</inkml:trace>
  <inkml:trace contextRef="#ctx0" brushRef="#br0" timeOffset="102509.8632">13097 9824,'0'248,"0"0,25-74,25-174</inkml:trace>
  <inkml:trace contextRef="#ctx0" brushRef="#br0" timeOffset="102989.8907">13048 10196,'149'-75,"74"75,-49 50,-75-50</inkml:trace>
  <inkml:trace contextRef="#ctx0" brushRef="#br0" timeOffset="103558.9232">13618 9749,'25'174,"0"24,0 1,0-1,-1-198</inkml:trace>
  <inkml:trace contextRef="#ctx0" brushRef="#br0" timeOffset="104080.9531">14065 9749,'99'224,"-99"-26,0 25,0-198</inkml:trace>
  <inkml:trace contextRef="#ctx0" brushRef="#br0" timeOffset="104938.0021">14710 9675,'-124'149,"-75"49,224-24,149-174,-1 0,26 0,-100-25</inkml:trace>
  <inkml:trace contextRef="#ctx0" brushRef="#br0" timeOffset="109660.2722">16049 9452,'-173'0,"-51"74,51 50,322 50,49-149,-24-50,-373 99,1 75,99 74,123-24,249-199,-99-25,0-25,-125-49</inkml:trace>
  <inkml:trace contextRef="#ctx0" brushRef="#br0" timeOffset="110289.3082">15801 9427,'75'124,"-51"149,-24-100,25 1,-25 49,0-24,0-26,0-173</inkml:trace>
  <inkml:trace contextRef="#ctx0" brushRef="#br0" timeOffset="111170.3586">17116 9551,'-149'173,"-49"100,74-74,24 24,249-223,74-50,-49 50,-75 25</inkml:trace>
  <inkml:trace contextRef="#ctx0" brushRef="#br0" timeOffset="111749.3917">17935 9799,'0'124,"0"50,0-1,0 1,0-174</inkml:trace>
  <inkml:trace contextRef="#ctx0" brushRef="#br0" timeOffset="112082.4107">17587 9923,'0'-25</inkml:trace>
  <inkml:trace contextRef="#ctx0" brushRef="#br0" timeOffset="113019.4643">18579 9774,'0'149,"0"25,0-1,0 51,25-249</inkml:trace>
  <inkml:trace contextRef="#ctx0" brushRef="#br0" timeOffset="113430.4878">18455 10146,'174'-25,"-25"25,74 25,-74-25</inkml:trace>
  <inkml:trace contextRef="#ctx0" brushRef="#br0" timeOffset="113870.513">19051 9774,'0'149,"0"74,0 0,0-49,49-174</inkml:trace>
  <inkml:trace contextRef="#ctx0" brushRef="#br0" timeOffset="114968.5758">20043 9973,'-74'-224,"-125"274,1 99,173 24,25 51,174 24,49-199,-25-73,-173-150,-199 25,1 174,322-25,24 0,1-50,-174 50</inkml:trace>
  <inkml:trace contextRef="#ctx0" brushRef="#br0" timeOffset="140681.0465">10418 13346,'-24'-148,"197"-1,1 99,-100 298,-123-25,-100 50,-25-49,-49-76,74-371,199 49,148 174,1 100,-1 73,-124-123</inkml:trace>
  <inkml:trace contextRef="#ctx0" brushRef="#br0" timeOffset="141140.0727">11262 13520,'49'149,"125"25,-75 24,-99-198</inkml:trace>
  <inkml:trace contextRef="#ctx0" brushRef="#br0" timeOffset="141460.0911">11584 13594,'-25'174,"-148"49,24-24,149-199</inkml:trace>
  <inkml:trace contextRef="#ctx0" brushRef="#br0" timeOffset="141841.1128">12080 13743,'124'25,"75"-25,-26-25</inkml:trace>
  <inkml:trace contextRef="#ctx0" brushRef="#br0" timeOffset="142379.1436">12924 13371,'0'174,"-50"-1,298-222,-74 49,-1-25,-173 25</inkml:trace>
  <inkml:trace contextRef="#ctx0" brushRef="#br0" timeOffset="142781.1666">13420 13198,'0'148,"-25"26,25 74,-25-49,0-26,1-173</inkml:trace>
  <inkml:trace contextRef="#ctx0" brushRef="#br0" timeOffset="143261.1941">14437 13346,'0'149,"0"25,0 0,0-125</inkml:trace>
  <inkml:trace contextRef="#ctx0" brushRef="#br0" timeOffset="143591.2129">14189 13619,'198'-49,"-24"24,0 0,-125 25</inkml:trace>
  <inkml:trace contextRef="#ctx0" brushRef="#br0" timeOffset="144741.2787">15826 13173,'-198'0,"24"25,0 24,150 125,-1-1,174-222,24 24,-74 223,-123 1,-175-1,-24-198,49-74,174-25</inkml:trace>
  <inkml:trace contextRef="#ctx0" brushRef="#br0" timeOffset="145221.3062">15975 13545,'198'149,"-49"49,25-74,-149-124</inkml:trace>
  <inkml:trace contextRef="#ctx0" brushRef="#br0" timeOffset="145561.3256">16471 13520,'-99'149,"-75"99,50-50,99-198</inkml:trace>
  <inkml:trace contextRef="#ctx0" brushRef="#br0" timeOffset="145981.3497">16917 13570,'0'173,"0"1,25-25</inkml:trace>
  <inkml:trace contextRef="#ctx0" brushRef="#br0" timeOffset="146301.368">16694 13743,'149'0,"25"-49,-50 24</inkml:trace>
  <inkml:trace contextRef="#ctx0" brushRef="#br0" timeOffset="147300.4251">17463 13470,'199'-74,"-1"0,-99 247,-272 26,-26-125,373-173,0 99,-75 198,-174 1,-123-75,24-124,-24-99,198 24</inkml:trace>
  <inkml:trace contextRef="#ctx0" brushRef="#br0" timeOffset="148162.4744">18530 13371,'-149'174,"99"49,50-49,124 24,100-173,-51-149,-73-74,-100-26,-174 1,0 198,125 25</inkml:trace>
  <inkml:trace contextRef="#ctx0" brushRef="#br0" timeOffset="170312.7413">19621 13421,'149'25,"74"-50,-49 25,-100 0</inkml:trace>
  <inkml:trace contextRef="#ctx0" brushRef="#br0" timeOffset="171102.7865">19597 13743,'148'-25,"76"25,-51 0,-148 25</inkml:trace>
  <inkml:trace contextRef="#ctx0" brushRef="#br0" timeOffset="171911.8328">20688 13198,'0'198,"0"-24,0-1,0 51,-25-51,25-198</inkml:trace>
  <inkml:trace contextRef="#ctx0" brushRef="#br0" timeOffset="173070.8991">21531 13346,'50'-173,"-224"73,1 100,-51 75,200 99,247 49,-49-149,24 174,-198-74,-198-50,24-149,50-223,198 25,125 74,-1-49,-198 123</inkml:trace>
  <inkml:trace contextRef="#ctx0" brushRef="#br0" timeOffset="174121.9592">22127 13272,'-75'-149,"-123"224,148 148,50-74,0 49,99 25,100-99,-25-223,-75-99,-74-26,-100 1,-123 25,74 123</inkml:trace>
  <inkml:trace contextRef="#ctx0" brushRef="#br0" timeOffset="179842.2864">13693 14537,'124'0,"99"0,-49-25,-174 174,0 25,-25-1,-74 1,49-149</inkml:trace>
  <inkml:trace contextRef="#ctx0" brushRef="#br0" timeOffset="180438.3205">13990 14860,'100'-50,"123"50,-49 0</inkml:trace>
  <inkml:trace contextRef="#ctx0" brushRef="#br0" timeOffset="180960.3503">14735 14760,'223'149,"-25"50,1-100,-199-99</inkml:trace>
  <inkml:trace contextRef="#ctx0" brushRef="#br0" timeOffset="181340.3721">15206 14711,'-75'149,"-49"49,-124 50,174-173</inkml:trace>
  <inkml:trace contextRef="#ctx0" brushRef="#br0" timeOffset="181930.4058">15876 14984,'148'0,"26"-25,25 0,-224 25</inkml:trace>
  <inkml:trace contextRef="#ctx0" brushRef="#br0" timeOffset="182362.4305">16099 14760,'-50'199,"50"-25,0-125</inkml:trace>
  <inkml:trace contextRef="#ctx0" brushRef="#br0" timeOffset="183081.4717">16719 14736,'198'-124,"1"173,-174 125,-174 99,-99-75,173-347,224 100,25 148,49-49</inkml:trace>
  <inkml:trace contextRef="#ctx0" brushRef="#br0" timeOffset="183750.5099">17538 14612,'-50'173,"50"26,25-1,173-99,-24-99,-50-173,-347 49,74 273,124 49,124-173</inkml:trace>
  <inkml:trace contextRef="#ctx0" brushRef="#br0" timeOffset="184171.534">18455 14686,'174'0,"25"0,-75-50</inkml:trace>
  <inkml:trace contextRef="#ctx0" brushRef="#br0" timeOffset="184450.55">18530 15008,'124'-24,"74"-1,-198 25</inkml:trace>
  <inkml:trace contextRef="#ctx0" brushRef="#br0" timeOffset="184881.5746">19373 14537,'-25'149,"25"74,0-24,0-125</inkml:trace>
  <inkml:trace contextRef="#ctx0" brushRef="#br0" timeOffset="185700.6215">20117 14661,'124'-173,"-248"173,-74 99,272 99,125 1,-150-26,-222-49,-26-297,373-26,24 50,1-24,-199 148</inkml:trace>
  <inkml:trace contextRef="#ctx0" brushRef="#br0" timeOffset="186290.6552">20713 14636,'-149'75,"124"173,124-50,174-123,-50-125,-99-148,-173-26,-150 76,1 148</inkml:trace>
  <inkml:trace contextRef="#ctx0" brushRef="#br0" timeOffset="187920.7484">16793 15777,'174'-24,"49"24,-49 0,-224 223,26-25,24-24,0-174</inkml:trace>
  <inkml:trace contextRef="#ctx0" brushRef="#br0" timeOffset="188340.7725">17215 16050,'124'0,"99"0,-148 0</inkml:trace>
  <inkml:trace contextRef="#ctx0" brushRef="#br0" timeOffset="188771.7971">17835 15951,'224'174,"-76"24,-24-99</inkml:trace>
  <inkml:trace contextRef="#ctx0" brushRef="#br0" timeOffset="189091.8154">18257 15877,'-99'124,"-75"124,75-75,99-148</inkml:trace>
  <inkml:trace contextRef="#ctx0" brushRef="#br0" timeOffset="189471.8372">18753 16050,'174'0,"74"0,-199-24</inkml:trace>
  <inkml:trace contextRef="#ctx0" brushRef="#br0" timeOffset="189729.8519">18828 16274,'148'0,"26"-25,-149 25</inkml:trace>
  <inkml:trace contextRef="#ctx0" brushRef="#br0" timeOffset="190130.8749">19671 15827,'25'149,"-25"74,0-49,0-125</inkml:trace>
  <inkml:trace contextRef="#ctx0" brushRef="#br0" timeOffset="190930.9206">20093 15902,'173'-100,"1"100,-75 149,-297-50,-1 1,398-200,-26 100,-49 149,-272 50,-26-199,124-25</inkml:trace>
  <inkml:trace contextRef="#ctx0" brushRef="#br0" timeOffset="192050.9847">20316 15852,'149'-25,"24"-49,26 24,-26 50,-173 0</inkml:trace>
  <inkml:trace contextRef="#ctx0" brushRef="#br0" timeOffset="192922.0345">21060 15753,'99'173,"-124"1,174-174,75 0,-51 0,-198 0</inkml:trace>
  <inkml:trace contextRef="#ctx0" brushRef="#br0" timeOffset="193382.0608">21531 15753,'0'173,"0"26,0-26,0 51,0-150</inkml:trace>
  <inkml:trace contextRef="#ctx0" brushRef="#br0" timeOffset="194332.1152">18108 16869,'199'25,"-75"198,-25-24,99-1,-148-223</inkml:trace>
  <inkml:trace contextRef="#ctx0" brushRef="#br0" timeOffset="194689.1356">18629 16943,'-124'124,"-149"125,149-51</inkml:trace>
  <inkml:trace contextRef="#ctx0" brushRef="#br0" timeOffset="195091.1586">19100 17092,'149'-74,"74"74,-49-75,-149 75</inkml:trace>
  <inkml:trace contextRef="#ctx0" brushRef="#br0" timeOffset="195351.1734">19299 17216,'149'-24,"24"-26,-123 25</inkml:trace>
  <inkml:trace contextRef="#ctx0" brushRef="#br0" timeOffset="196079.2151">20117 16844,'174'-49,"0"24,-1 99,-123 174,-323 0,99-148,50-274,323 100,24 123,0 26,-223-75</inkml:trace>
  <inkml:trace contextRef="#ctx0" brushRef="#br0" timeOffset="196940.2643">21060 16968,'198'-124,"26"75,-51 73,-73 200,-100 24,-124-50,-75-99,-24-173,223-100,174 125,24 49,0 25,-24 49,-124-49</inkml:trace>
  <inkml:trace contextRef="#ctx0" brushRef="#br0" timeOffset="201228.5096">2877 15753,'124'173,"-74"51,-50-51,50-421,-25 75,74-26,74 199,-49 248,-124-74,100-373,24 1,49 173,26 199,-174-1,24 1</inkml:trace>
  <inkml:trace contextRef="#ctx0" brushRef="#br0" timeOffset="202519.5835">4912 15455,'-100'174,"1"24,-50 50,25-49,298-224,24-25,-24 50,24-49,-198 49</inkml:trace>
  <inkml:trace contextRef="#ctx0" brushRef="#br0" timeOffset="203801.6568">5829 15678,'0'-173,"-173"173,-26 124,174 74,25 1,174-1,0-124,49-148,-149-124,-222 148,-76 50,398 0,-50-25</inkml:trace>
  <inkml:trace contextRef="#ctx0" brushRef="#br0" timeOffset="204330.687">6276 15579,'25'124,"49"99,-74-49,0 0,0-174</inkml:trace>
  <inkml:trace contextRef="#ctx0" brushRef="#br0" timeOffset="204730.7099">6375 15902,'124'0,"174"-25,-75-25,-149 25</inkml:trace>
  <inkml:trace contextRef="#ctx0" brushRef="#br0" timeOffset="205171.7351">6896 15430,'0'149,"50"124,24-99,-24 24,-50-198</inkml:trace>
  <inkml:trace contextRef="#ctx0" brushRef="#br0" timeOffset="205689.7648">7739 15629,'-24'148,"73"76,1-26,-50-198</inkml:trace>
  <inkml:trace contextRef="#ctx0" brushRef="#br0" timeOffset="206089.7877">7367 15753,'149'-25,"25"50,49-25,-49 0,-1-25,-173 25</inkml:trace>
  <inkml:trace contextRef="#ctx0" brushRef="#br0" timeOffset="206610.8175">7591 16298,'124'0,"99"0,0 25,-49-25,-174 0</inkml:trace>
  <inkml:trace contextRef="#ctx0" brushRef="#br0" timeOffset="207129.8471">8632 15877,'199'0,"49"0,-199 0</inkml:trace>
  <inkml:trace contextRef="#ctx0" brushRef="#br0" timeOffset="207488.8677">8707 16224,'198'-25,"-24"-24,0 24</inkml:trace>
  <inkml:trace contextRef="#ctx0" brushRef="#br0" timeOffset="208068.9009">9674 15629,'50'148,"-50"125,25-74,-25-26,49 1</inkml:trace>
  <inkml:trace contextRef="#ctx0" brushRef="#br0" timeOffset="208690.9364">10046 15852,'25'124,"-25"50,223-125,-49-74,0 25,-125 0</inkml:trace>
  <inkml:trace contextRef="#ctx0" brushRef="#br0" timeOffset="209158.9632">10567 15802,'-25'174,"25"74,25-74,0-1</inkml:trace>
  <inkml:trace contextRef="#ctx0" brushRef="#br0" timeOffset="209869.0038">11039 15802,'-124'224,"124"-51,0 1,148 24,76-173,-26-174,-173-24,-25-1,-124-24,-75 123,26 75</inkml:trace>
  <inkml:trace contextRef="#ctx0" brushRef="#br0" timeOffset="210982.0675">11485 15529,'-124'174,"273"-75,0-272,-323 73,75 175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E855A5F-098E-4907-8C86-75FAB4DD810A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C16D6A4-2925-4ACE-B68A-03B059B042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5A5F-098E-4907-8C86-75FAB4DD810A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D6A4-2925-4ACE-B68A-03B059B042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5A5F-098E-4907-8C86-75FAB4DD810A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D6A4-2925-4ACE-B68A-03B059B042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5A5F-098E-4907-8C86-75FAB4DD810A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D6A4-2925-4ACE-B68A-03B059B042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5A5F-098E-4907-8C86-75FAB4DD810A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D6A4-2925-4ACE-B68A-03B059B042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5A5F-098E-4907-8C86-75FAB4DD810A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D6A4-2925-4ACE-B68A-03B059B042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5A5F-098E-4907-8C86-75FAB4DD810A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D6A4-2925-4ACE-B68A-03B059B042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5A5F-098E-4907-8C86-75FAB4DD810A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D6A4-2925-4ACE-B68A-03B059B042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5A5F-098E-4907-8C86-75FAB4DD810A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D6A4-2925-4ACE-B68A-03B059B042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E855A5F-098E-4907-8C86-75FAB4DD810A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C16D6A4-2925-4ACE-B68A-03B059B042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E855A5F-098E-4907-8C86-75FAB4DD810A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C16D6A4-2925-4ACE-B68A-03B059B042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E855A5F-098E-4907-8C86-75FAB4DD810A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C16D6A4-2925-4ACE-B68A-03B059B042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49.wmf"/><Relationship Id="rId10" Type="http://schemas.openxmlformats.org/officeDocument/2006/relationships/image" Target="../media/image55.png"/><Relationship Id="rId4" Type="http://schemas.openxmlformats.org/officeDocument/2006/relationships/oleObject" Target="../embeddings/oleObject28.bin"/><Relationship Id="rId9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0.bin"/><Relationship Id="rId18" Type="http://schemas.openxmlformats.org/officeDocument/2006/relationships/image" Target="../media/image24.wmf"/><Relationship Id="rId26" Type="http://schemas.openxmlformats.org/officeDocument/2006/relationships/image" Target="../media/image28.wmf"/><Relationship Id="rId3" Type="http://schemas.openxmlformats.org/officeDocument/2006/relationships/oleObject" Target="../embeddings/oleObject5.bin"/><Relationship Id="rId21" Type="http://schemas.openxmlformats.org/officeDocument/2006/relationships/oleObject" Target="../embeddings/oleObject14.bin"/><Relationship Id="rId34" Type="http://schemas.openxmlformats.org/officeDocument/2006/relationships/image" Target="../media/image32.wmf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12.bin"/><Relationship Id="rId25" Type="http://schemas.openxmlformats.org/officeDocument/2006/relationships/oleObject" Target="../embeddings/oleObject16.bin"/><Relationship Id="rId3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20" Type="http://schemas.openxmlformats.org/officeDocument/2006/relationships/image" Target="../media/image25.wmf"/><Relationship Id="rId29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9.bin"/><Relationship Id="rId24" Type="http://schemas.openxmlformats.org/officeDocument/2006/relationships/image" Target="../media/image27.wmf"/><Relationship Id="rId32" Type="http://schemas.openxmlformats.org/officeDocument/2006/relationships/image" Target="../media/image31.wmf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5.bin"/><Relationship Id="rId28" Type="http://schemas.openxmlformats.org/officeDocument/2006/relationships/image" Target="../media/image29.wmf"/><Relationship Id="rId36" Type="http://schemas.openxmlformats.org/officeDocument/2006/relationships/image" Target="../media/image33.wmf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13.bin"/><Relationship Id="rId31" Type="http://schemas.openxmlformats.org/officeDocument/2006/relationships/oleObject" Target="../embeddings/oleObject19.bin"/><Relationship Id="rId4" Type="http://schemas.openxmlformats.org/officeDocument/2006/relationships/image" Target="../media/image17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2.wmf"/><Relationship Id="rId22" Type="http://schemas.openxmlformats.org/officeDocument/2006/relationships/image" Target="../media/image26.wmf"/><Relationship Id="rId27" Type="http://schemas.openxmlformats.org/officeDocument/2006/relationships/oleObject" Target="../embeddings/oleObject17.bin"/><Relationship Id="rId30" Type="http://schemas.openxmlformats.org/officeDocument/2006/relationships/image" Target="../media/image30.wmf"/><Relationship Id="rId35" Type="http://schemas.openxmlformats.org/officeDocument/2006/relationships/oleObject" Target="../embeddings/oleObject21.bin"/><Relationship Id="rId8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36.pn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56726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Tuesday, August 14, 2012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727200" y="2438400"/>
                <a:ext cx="5712179" cy="282222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TISK</a:t>
                </a:r>
              </a:p>
              <a:p>
                <a:pPr marL="457200" indent="-457200" algn="l">
                  <a:buAutoNum type="arabicParenR"/>
                </a:pPr>
                <a:r>
                  <a:rPr lang="en-US" dirty="0" smtClean="0"/>
                  <a:t>Simplify: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20+3(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457200" indent="-457200" algn="l">
                  <a:buAutoNum type="arabicParenR"/>
                </a:pPr>
                <a:r>
                  <a:rPr lang="en-US" dirty="0" smtClean="0"/>
                  <a:t>Divide.  Write your answer in simplest form.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÷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457200" indent="-457200" algn="l">
                  <a:buAutoNum type="arabicParenR"/>
                </a:pPr>
                <a:r>
                  <a:rPr lang="en-US" dirty="0" smtClean="0"/>
                  <a:t>Classify the number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e>
                    </m:rad>
                  </m:oMath>
                </a14:m>
                <a:endParaRPr lang="en-US" dirty="0" smtClean="0"/>
              </a:p>
              <a:p>
                <a:pPr marL="457200" indent="-457200" algn="l">
                  <a:buAutoNum type="arabicParenR"/>
                </a:pPr>
                <a:endParaRPr lang="en-US" dirty="0"/>
              </a:p>
              <a:p>
                <a:pPr algn="l"/>
                <a:r>
                  <a:rPr lang="en-US" dirty="0" smtClean="0"/>
                  <a:t>We will have 3 mental math questions today.</a:t>
                </a:r>
                <a:endParaRPr lang="en-US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727200" y="2438400"/>
                <a:ext cx="5712179" cy="2822222"/>
              </a:xfrm>
              <a:blipFill rotWithShape="1">
                <a:blip r:embed="rId2"/>
                <a:stretch>
                  <a:fillRect l="-1281" t="-2376" r="-3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78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023" y="817583"/>
            <a:ext cx="6965245" cy="477818"/>
          </a:xfrm>
        </p:spPr>
        <p:txBody>
          <a:bodyPr>
            <a:normAutofit fontScale="90000"/>
          </a:bodyPr>
          <a:lstStyle/>
          <a:p>
            <a:r>
              <a:rPr lang="en-US" dirty="0"/>
              <a:t>Angle Relationships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581150" y="35210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266950" y="38258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200150" y="4359275"/>
            <a:ext cx="266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complementary, adjacent</a:t>
            </a:r>
          </a:p>
        </p:txBody>
      </p:sp>
      <p:graphicFrame>
        <p:nvGraphicFramePr>
          <p:cNvPr id="2253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891495"/>
              </p:ext>
            </p:extLst>
          </p:nvPr>
        </p:nvGraphicFramePr>
        <p:xfrm>
          <a:off x="4694238" y="3673475"/>
          <a:ext cx="51911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Equation" r:id="rId3" imgW="279360" imgH="177480" progId="Equation.DSMT4">
                  <p:embed/>
                </p:oleObj>
              </mc:Choice>
              <mc:Fallback>
                <p:oleObj name="Equation" r:id="rId3" imgW="2793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3673475"/>
                        <a:ext cx="519112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652729"/>
              </p:ext>
            </p:extLst>
          </p:nvPr>
        </p:nvGraphicFramePr>
        <p:xfrm>
          <a:off x="5924550" y="4141788"/>
          <a:ext cx="519113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Equation" r:id="rId5" imgW="279360" imgH="164880" progId="Equation.DSMT4">
                  <p:embed/>
                </p:oleObj>
              </mc:Choice>
              <mc:Fallback>
                <p:oleObj name="Equation" r:id="rId5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4550" y="4141788"/>
                        <a:ext cx="519113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4324350" y="4511675"/>
            <a:ext cx="266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complementary, nonadjacent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1219200" y="1295400"/>
            <a:ext cx="6781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Complementary Angles</a:t>
            </a:r>
            <a:r>
              <a:rPr lang="en-US" sz="2400" dirty="0">
                <a:latin typeface="Tahoma" pitchFamily="34" charset="0"/>
              </a:rPr>
              <a:t> (def.): </a:t>
            </a:r>
            <a:br>
              <a:rPr lang="en-US" sz="2400" dirty="0">
                <a:latin typeface="Tahoma" pitchFamily="34" charset="0"/>
              </a:rPr>
            </a:br>
            <a:r>
              <a:rPr lang="en-US" sz="2400" dirty="0">
                <a:latin typeface="Tahoma" pitchFamily="34" charset="0"/>
              </a:rPr>
              <a:t>Two angles whose measures </a:t>
            </a:r>
            <a:r>
              <a:rPr lang="en-US" sz="2400" dirty="0" smtClean="0">
                <a:latin typeface="Tahoma" pitchFamily="34" charset="0"/>
              </a:rPr>
              <a:t>have a sum of 90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º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1325563" y="2647950"/>
            <a:ext cx="2576513" cy="1657350"/>
            <a:chOff x="835" y="1668"/>
            <a:chExt cx="1623" cy="1044"/>
          </a:xfrm>
        </p:grpSpPr>
        <p:sp>
          <p:nvSpPr>
            <p:cNvPr id="4" name="Line 7"/>
            <p:cNvSpPr>
              <a:spLocks noChangeShapeType="1"/>
            </p:cNvSpPr>
            <p:nvPr/>
          </p:nvSpPr>
          <p:spPr bwMode="auto">
            <a:xfrm>
              <a:off x="922" y="2625"/>
              <a:ext cx="1536" cy="0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Line 8"/>
            <p:cNvSpPr>
              <a:spLocks noChangeShapeType="1"/>
            </p:cNvSpPr>
            <p:nvPr/>
          </p:nvSpPr>
          <p:spPr bwMode="auto">
            <a:xfrm>
              <a:off x="2263" y="2559"/>
              <a:ext cx="151" cy="66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 flipV="1">
              <a:off x="2263" y="2625"/>
              <a:ext cx="151" cy="87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922" y="1668"/>
              <a:ext cx="0" cy="957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 flipV="1">
              <a:off x="835" y="1712"/>
              <a:ext cx="87" cy="152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 flipH="1" flipV="1">
              <a:off x="922" y="1712"/>
              <a:ext cx="65" cy="152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922" y="1907"/>
              <a:ext cx="1536" cy="718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241" y="1951"/>
              <a:ext cx="173" cy="0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V="1">
              <a:off x="2306" y="1951"/>
              <a:ext cx="108" cy="152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1333" y="2233"/>
              <a:ext cx="0" cy="392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922" y="2233"/>
              <a:ext cx="411" cy="0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20"/>
          <p:cNvGrpSpPr>
            <a:grpSpLocks noChangeAspect="1"/>
          </p:cNvGrpSpPr>
          <p:nvPr/>
        </p:nvGrpSpPr>
        <p:grpSpPr bwMode="auto">
          <a:xfrm>
            <a:off x="4500563" y="2282825"/>
            <a:ext cx="3214688" cy="2232025"/>
            <a:chOff x="2835" y="1438"/>
            <a:chExt cx="2025" cy="1406"/>
          </a:xfrm>
        </p:grpSpPr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>
              <a:off x="3445" y="1577"/>
              <a:ext cx="1415" cy="1267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V="1">
              <a:off x="4756" y="1611"/>
              <a:ext cx="80" cy="23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 flipV="1">
              <a:off x="4813" y="1611"/>
              <a:ext cx="23" cy="81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>
              <a:off x="2858" y="1438"/>
              <a:ext cx="104" cy="1325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 flipV="1">
              <a:off x="2835" y="1462"/>
              <a:ext cx="35" cy="80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 flipH="1" flipV="1">
              <a:off x="2870" y="1462"/>
              <a:ext cx="46" cy="80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7"/>
            <p:cNvSpPr>
              <a:spLocks noChangeShapeType="1"/>
            </p:cNvSpPr>
            <p:nvPr/>
          </p:nvSpPr>
          <p:spPr bwMode="auto">
            <a:xfrm flipH="1">
              <a:off x="2962" y="1438"/>
              <a:ext cx="1472" cy="1325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 flipV="1">
              <a:off x="4330" y="1462"/>
              <a:ext cx="92" cy="23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9"/>
            <p:cNvSpPr>
              <a:spLocks noChangeShapeType="1"/>
            </p:cNvSpPr>
            <p:nvPr/>
          </p:nvSpPr>
          <p:spPr bwMode="auto">
            <a:xfrm flipV="1">
              <a:off x="4388" y="1462"/>
              <a:ext cx="34" cy="80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30"/>
            <p:cNvSpPr>
              <a:spLocks noChangeShapeType="1"/>
            </p:cNvSpPr>
            <p:nvPr/>
          </p:nvSpPr>
          <p:spPr bwMode="auto">
            <a:xfrm flipH="1">
              <a:off x="3445" y="2740"/>
              <a:ext cx="1415" cy="104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31"/>
            <p:cNvSpPr>
              <a:spLocks noChangeShapeType="1"/>
            </p:cNvSpPr>
            <p:nvPr/>
          </p:nvSpPr>
          <p:spPr bwMode="auto">
            <a:xfrm>
              <a:off x="4756" y="2706"/>
              <a:ext cx="80" cy="46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32"/>
            <p:cNvSpPr>
              <a:spLocks noChangeShapeType="1"/>
            </p:cNvSpPr>
            <p:nvPr/>
          </p:nvSpPr>
          <p:spPr bwMode="auto">
            <a:xfrm flipV="1">
              <a:off x="4756" y="2752"/>
              <a:ext cx="80" cy="34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107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023" y="817583"/>
            <a:ext cx="6965245" cy="630218"/>
          </a:xfrm>
        </p:spPr>
        <p:txBody>
          <a:bodyPr>
            <a:normAutofit fontScale="90000"/>
          </a:bodyPr>
          <a:lstStyle/>
          <a:p>
            <a:r>
              <a:rPr lang="en-US" dirty="0"/>
              <a:t>Angle Relationships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228850" y="36576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762250" y="36576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238250" y="4359275"/>
            <a:ext cx="266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supplementary, adjacent</a:t>
            </a:r>
          </a:p>
        </p:txBody>
      </p:sp>
      <p:graphicFrame>
        <p:nvGraphicFramePr>
          <p:cNvPr id="245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038539"/>
              </p:ext>
            </p:extLst>
          </p:nvPr>
        </p:nvGraphicFramePr>
        <p:xfrm>
          <a:off x="6273800" y="4011613"/>
          <a:ext cx="6365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Equation" r:id="rId3" imgW="342720" imgH="177480" progId="Equation.DSMT4">
                  <p:embed/>
                </p:oleObj>
              </mc:Choice>
              <mc:Fallback>
                <p:oleObj name="Equation" r:id="rId3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4011613"/>
                        <a:ext cx="63658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139058"/>
              </p:ext>
            </p:extLst>
          </p:nvPr>
        </p:nvGraphicFramePr>
        <p:xfrm>
          <a:off x="5200650" y="3489325"/>
          <a:ext cx="49530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Equation" r:id="rId5" imgW="266400" imgH="164880" progId="Equation.DSMT4">
                  <p:embed/>
                </p:oleObj>
              </mc:Choice>
              <mc:Fallback>
                <p:oleObj name="Equation" r:id="rId5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0650" y="3489325"/>
                        <a:ext cx="495300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4362450" y="4511675"/>
            <a:ext cx="266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supplementary, nonadjacent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1143000" y="1295400"/>
            <a:ext cx="701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Supplementary Angles</a:t>
            </a:r>
            <a:r>
              <a:rPr lang="en-US" sz="2400" dirty="0">
                <a:latin typeface="Tahoma" pitchFamily="34" charset="0"/>
              </a:rPr>
              <a:t> (def.): </a:t>
            </a:r>
            <a:br>
              <a:rPr lang="en-US" sz="2400" dirty="0">
                <a:latin typeface="Tahoma" pitchFamily="34" charset="0"/>
              </a:rPr>
            </a:br>
            <a:r>
              <a:rPr lang="en-US" sz="2400" dirty="0">
                <a:latin typeface="Tahoma" pitchFamily="34" charset="0"/>
              </a:rPr>
              <a:t>Two angles whose measures </a:t>
            </a:r>
            <a:r>
              <a:rPr lang="en-US" sz="2400" dirty="0" smtClean="0">
                <a:latin typeface="Tahoma" pitchFamily="34" charset="0"/>
              </a:rPr>
              <a:t>have a sum of 180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º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grpSp>
        <p:nvGrpSpPr>
          <p:cNvPr id="2" name="Group 10"/>
          <p:cNvGrpSpPr>
            <a:grpSpLocks noChangeAspect="1"/>
          </p:cNvGrpSpPr>
          <p:nvPr/>
        </p:nvGrpSpPr>
        <p:grpSpPr bwMode="auto">
          <a:xfrm>
            <a:off x="4133850" y="2792413"/>
            <a:ext cx="3333750" cy="1779587"/>
            <a:chOff x="2604" y="1759"/>
            <a:chExt cx="2100" cy="1121"/>
          </a:xfrm>
        </p:grpSpPr>
        <p:sp>
          <p:nvSpPr>
            <p:cNvPr id="3" name="AutoShape 9"/>
            <p:cNvSpPr>
              <a:spLocks noChangeAspect="1" noChangeArrowheads="1" noTextEdit="1"/>
            </p:cNvSpPr>
            <p:nvPr/>
          </p:nvSpPr>
          <p:spPr bwMode="auto">
            <a:xfrm>
              <a:off x="2604" y="1759"/>
              <a:ext cx="2100" cy="1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Line 11"/>
            <p:cNvSpPr>
              <a:spLocks noChangeShapeType="1"/>
            </p:cNvSpPr>
            <p:nvPr/>
          </p:nvSpPr>
          <p:spPr bwMode="auto">
            <a:xfrm>
              <a:off x="3518" y="1749"/>
              <a:ext cx="63" cy="691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Line 12"/>
            <p:cNvSpPr>
              <a:spLocks noChangeShapeType="1"/>
            </p:cNvSpPr>
            <p:nvPr/>
          </p:nvSpPr>
          <p:spPr bwMode="auto">
            <a:xfrm flipV="1">
              <a:off x="3497" y="1769"/>
              <a:ext cx="31" cy="74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13"/>
            <p:cNvSpPr>
              <a:spLocks noChangeShapeType="1"/>
            </p:cNvSpPr>
            <p:nvPr/>
          </p:nvSpPr>
          <p:spPr bwMode="auto">
            <a:xfrm flipH="1" flipV="1">
              <a:off x="3528" y="1769"/>
              <a:ext cx="42" cy="74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14"/>
            <p:cNvSpPr>
              <a:spLocks noChangeShapeType="1"/>
            </p:cNvSpPr>
            <p:nvPr/>
          </p:nvSpPr>
          <p:spPr bwMode="auto">
            <a:xfrm>
              <a:off x="2593" y="2440"/>
              <a:ext cx="988" cy="0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15"/>
            <p:cNvSpPr>
              <a:spLocks noChangeShapeType="1"/>
            </p:cNvSpPr>
            <p:nvPr/>
          </p:nvSpPr>
          <p:spPr bwMode="auto">
            <a:xfrm flipH="1" flipV="1">
              <a:off x="2615" y="2440"/>
              <a:ext cx="73" cy="31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6"/>
            <p:cNvSpPr>
              <a:spLocks noChangeShapeType="1"/>
            </p:cNvSpPr>
            <p:nvPr/>
          </p:nvSpPr>
          <p:spPr bwMode="auto">
            <a:xfrm flipH="1">
              <a:off x="2615" y="2398"/>
              <a:ext cx="73" cy="42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7"/>
            <p:cNvSpPr>
              <a:spLocks noChangeShapeType="1"/>
            </p:cNvSpPr>
            <p:nvPr/>
          </p:nvSpPr>
          <p:spPr bwMode="auto">
            <a:xfrm>
              <a:off x="3822" y="1749"/>
              <a:ext cx="84" cy="1026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 flipV="1">
              <a:off x="3801" y="1769"/>
              <a:ext cx="32" cy="74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 flipV="1">
              <a:off x="3833" y="1769"/>
              <a:ext cx="42" cy="74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3906" y="2775"/>
              <a:ext cx="809" cy="0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>
              <a:off x="4620" y="2733"/>
              <a:ext cx="74" cy="42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22"/>
            <p:cNvSpPr>
              <a:spLocks noChangeShapeType="1"/>
            </p:cNvSpPr>
            <p:nvPr/>
          </p:nvSpPr>
          <p:spPr bwMode="auto">
            <a:xfrm flipV="1">
              <a:off x="4620" y="2775"/>
              <a:ext cx="74" cy="32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25"/>
          <p:cNvGrpSpPr>
            <a:grpSpLocks noChangeAspect="1"/>
          </p:cNvGrpSpPr>
          <p:nvPr/>
        </p:nvGrpSpPr>
        <p:grpSpPr bwMode="auto">
          <a:xfrm>
            <a:off x="1150938" y="2351088"/>
            <a:ext cx="2278063" cy="1741488"/>
            <a:chOff x="725" y="1481"/>
            <a:chExt cx="1435" cy="1097"/>
          </a:xfrm>
        </p:grpSpPr>
        <p:sp>
          <p:nvSpPr>
            <p:cNvPr id="18" name="Line 26"/>
            <p:cNvSpPr>
              <a:spLocks noChangeShapeType="1"/>
            </p:cNvSpPr>
            <p:nvPr/>
          </p:nvSpPr>
          <p:spPr bwMode="auto">
            <a:xfrm>
              <a:off x="725" y="2557"/>
              <a:ext cx="1435" cy="0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27"/>
            <p:cNvSpPr>
              <a:spLocks noChangeShapeType="1"/>
            </p:cNvSpPr>
            <p:nvPr/>
          </p:nvSpPr>
          <p:spPr bwMode="auto">
            <a:xfrm>
              <a:off x="2103" y="2529"/>
              <a:ext cx="50" cy="28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8"/>
            <p:cNvSpPr>
              <a:spLocks noChangeShapeType="1"/>
            </p:cNvSpPr>
            <p:nvPr/>
          </p:nvSpPr>
          <p:spPr bwMode="auto">
            <a:xfrm flipV="1">
              <a:off x="2103" y="2557"/>
              <a:ext cx="50" cy="21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9"/>
            <p:cNvSpPr>
              <a:spLocks noChangeShapeType="1"/>
            </p:cNvSpPr>
            <p:nvPr/>
          </p:nvSpPr>
          <p:spPr bwMode="auto">
            <a:xfrm flipH="1" flipV="1">
              <a:off x="739" y="2557"/>
              <a:ext cx="50" cy="21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30"/>
            <p:cNvSpPr>
              <a:spLocks noChangeShapeType="1"/>
            </p:cNvSpPr>
            <p:nvPr/>
          </p:nvSpPr>
          <p:spPr bwMode="auto">
            <a:xfrm flipH="1">
              <a:off x="739" y="2529"/>
              <a:ext cx="50" cy="28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31"/>
            <p:cNvSpPr>
              <a:spLocks noChangeShapeType="1"/>
            </p:cNvSpPr>
            <p:nvPr/>
          </p:nvSpPr>
          <p:spPr bwMode="auto">
            <a:xfrm>
              <a:off x="944" y="1481"/>
              <a:ext cx="827" cy="1076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32"/>
            <p:cNvSpPr>
              <a:spLocks noChangeShapeType="1"/>
            </p:cNvSpPr>
            <p:nvPr/>
          </p:nvSpPr>
          <p:spPr bwMode="auto">
            <a:xfrm flipH="1" flipV="1">
              <a:off x="965" y="1495"/>
              <a:ext cx="7" cy="50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33"/>
            <p:cNvSpPr>
              <a:spLocks noChangeShapeType="1"/>
            </p:cNvSpPr>
            <p:nvPr/>
          </p:nvSpPr>
          <p:spPr bwMode="auto">
            <a:xfrm flipH="1" flipV="1">
              <a:off x="965" y="1495"/>
              <a:ext cx="43" cy="21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068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6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Given that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a supplement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𝐻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𝑚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𝐺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82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dirty="0"/>
                  <a:t>, find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𝑚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𝐻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Given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/>
                  <a:t>is a complement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73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r>
                  <a:rPr lang="en-US" dirty="0"/>
                  <a:t> 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5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984" t="-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209800" y="2895600"/>
                <a:ext cx="449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𝐻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=180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895600"/>
                <a:ext cx="4495800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2352675" y="3262789"/>
                <a:ext cx="449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82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𝐻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=180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675" y="3262789"/>
                <a:ext cx="449580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2352675" y="3599855"/>
                <a:ext cx="449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𝐻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=98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675" y="3599855"/>
                <a:ext cx="449580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2209800" y="5105400"/>
                <a:ext cx="449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𝑈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=90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105400"/>
                <a:ext cx="449580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2352675" y="5472589"/>
                <a:ext cx="449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73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=90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675" y="5472589"/>
                <a:ext cx="4495800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2352675" y="5809655"/>
                <a:ext cx="449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=17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675" y="5809655"/>
                <a:ext cx="4495800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916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  <p:bldP spid="2" grpId="0"/>
      <p:bldP spid="21" grpId="0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6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463040" y="2119257"/>
                <a:ext cx="6196405" cy="130974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are supplementary.  The measure of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half the measure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en-US" dirty="0"/>
                  <a:t>.  Find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𝑚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en-US" dirty="0"/>
                  <a:t> .</a:t>
                </a:r>
              </a:p>
            </p:txBody>
          </p:sp>
        </mc:Choice>
        <mc:Fallback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63040" y="2119257"/>
                <a:ext cx="6196405" cy="1309743"/>
              </a:xfrm>
              <a:blipFill rotWithShape="1">
                <a:blip r:embed="rId3"/>
                <a:stretch>
                  <a:fillRect l="-984" t="-3256" b="-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6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787641"/>
              </p:ext>
            </p:extLst>
          </p:nvPr>
        </p:nvGraphicFramePr>
        <p:xfrm>
          <a:off x="15392400" y="2057400"/>
          <a:ext cx="7683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Equation" r:id="rId4" imgW="279360" imgH="177480" progId="Equation.DSMT4">
                  <p:embed/>
                </p:oleObj>
              </mc:Choice>
              <mc:Fallback>
                <p:oleObj name="Equation" r:id="rId4" imgW="2793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2400" y="2057400"/>
                        <a:ext cx="76835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179320" y="3429000"/>
                <a:ext cx="449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=180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320" y="3429000"/>
                <a:ext cx="449580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179320" y="3816697"/>
                <a:ext cx="449580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320" y="3816697"/>
                <a:ext cx="4495800" cy="7838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179320" y="4360999"/>
                <a:ext cx="449580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=180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320" y="4360999"/>
                <a:ext cx="4495800" cy="78380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2209800" y="5007396"/>
                <a:ext cx="449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sz="2400" b="0" i="1" smtClean="0">
                          <a:latin typeface="Cambria Math"/>
                        </a:rPr>
                        <m:t>+2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=360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007396"/>
                <a:ext cx="4495800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209800" y="5419009"/>
                <a:ext cx="449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3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=360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419009"/>
                <a:ext cx="4495800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2362200" y="5861235"/>
                <a:ext cx="449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=120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861235"/>
                <a:ext cx="4495800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001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p. 59 </a:t>
            </a:r>
            <a:r>
              <a:rPr lang="en-US"/>
              <a:t>#</a:t>
            </a:r>
            <a:r>
              <a:rPr lang="en-US" smtClean="0"/>
              <a:t>28-34</a:t>
            </a:r>
            <a:r>
              <a:rPr lang="en-US" dirty="0"/>
              <a:t>, 36</a:t>
            </a:r>
          </a:p>
        </p:txBody>
      </p:sp>
    </p:spTree>
    <p:extLst>
      <p:ext uri="{BB962C8B-B14F-4D97-AF65-F5344CB8AC3E}">
        <p14:creationId xmlns:p14="http://schemas.microsoft.com/office/powerpoint/2010/main" val="147294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Check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18)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𝑃𝑀𝑄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≅∡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𝑄𝑀𝑁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20)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𝑃𝑂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𝑄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𝑄𝑂𝑀</m:t>
                    </m:r>
                  </m:oMath>
                </a14:m>
                <a:r>
                  <a:rPr lang="en-US" dirty="0"/>
                  <a:t>,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𝑃𝑂𝑁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22) Sample: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𝑀𝐽</m:t>
                        </m:r>
                      </m:e>
                    </m:acc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𝑀𝑁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24) Sample: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𝐿𝑀𝑁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26) No, more than one angle has 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 as a vertex, so naming an angle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would be confusing.</a:t>
                </a:r>
              </a:p>
              <a:p>
                <a:pPr marL="0" indent="0">
                  <a:buNone/>
                </a:pPr>
                <a:r>
                  <a:rPr lang="en-US" dirty="0" smtClean="0"/>
                  <a:t>28) No, both rays contain 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 and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, however, their initial points differ.</a:t>
                </a:r>
              </a:p>
              <a:p>
                <a:pPr marL="0" indent="0">
                  <a:buNone/>
                </a:pPr>
                <a:r>
                  <a:rPr lang="en-US" dirty="0" smtClean="0"/>
                  <a:t>29-31) Drawings will vary.</a:t>
                </a:r>
              </a:p>
              <a:p>
                <a:pPr marL="0" indent="0">
                  <a:buNone/>
                </a:pPr>
                <a:r>
                  <a:rPr lang="en-US" dirty="0" smtClean="0"/>
                  <a:t>39) a. 1, 3, 6, 10, 15      b. It is an arithmetic sequence.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c. 21, 45                   d.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, where </a:t>
                </a:r>
                <a:r>
                  <a:rPr lang="en-US" i="1" dirty="0" smtClean="0"/>
                  <a:t>a</a:t>
                </a:r>
                <a:r>
                  <a:rPr lang="en-US" dirty="0" smtClean="0"/>
                  <a:t> = number </a:t>
                </a:r>
                <a:br>
                  <a:rPr lang="en-US" dirty="0" smtClean="0"/>
                </a:br>
                <a:r>
                  <a:rPr lang="en-US" dirty="0" smtClean="0"/>
                  <a:t>                                            of angles and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= number of rays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6" t="-2538" r="-886" b="-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873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7" name="Freeform 17"/>
          <p:cNvSpPr>
            <a:spLocks/>
          </p:cNvSpPr>
          <p:nvPr/>
        </p:nvSpPr>
        <p:spPr bwMode="auto">
          <a:xfrm>
            <a:off x="3962400" y="3962400"/>
            <a:ext cx="2133600" cy="1600200"/>
          </a:xfrm>
          <a:custGeom>
            <a:avLst/>
            <a:gdLst>
              <a:gd name="T0" fmla="*/ 480 w 1344"/>
              <a:gd name="T1" fmla="*/ 0 h 1008"/>
              <a:gd name="T2" fmla="*/ 0 w 1344"/>
              <a:gd name="T3" fmla="*/ 0 h 1008"/>
              <a:gd name="T4" fmla="*/ 1104 w 1344"/>
              <a:gd name="T5" fmla="*/ 864 h 1008"/>
              <a:gd name="T6" fmla="*/ 1008 w 1344"/>
              <a:gd name="T7" fmla="*/ 864 h 1008"/>
              <a:gd name="T8" fmla="*/ 960 w 1344"/>
              <a:gd name="T9" fmla="*/ 912 h 1008"/>
              <a:gd name="T10" fmla="*/ 1344 w 1344"/>
              <a:gd name="T11" fmla="*/ 1008 h 1008"/>
              <a:gd name="T12" fmla="*/ 1248 w 1344"/>
              <a:gd name="T13" fmla="*/ 672 h 1008"/>
              <a:gd name="T14" fmla="*/ 1152 w 1344"/>
              <a:gd name="T15" fmla="*/ 720 h 1008"/>
              <a:gd name="T16" fmla="*/ 1200 w 1344"/>
              <a:gd name="T17" fmla="*/ 864 h 1008"/>
              <a:gd name="T18" fmla="*/ 384 w 1344"/>
              <a:gd name="T19" fmla="*/ 0 h 1008"/>
              <a:gd name="T20" fmla="*/ 48 w 1344"/>
              <a:gd name="T21" fmla="*/ 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44" h="1008">
                <a:moveTo>
                  <a:pt x="480" y="0"/>
                </a:moveTo>
                <a:lnTo>
                  <a:pt x="0" y="0"/>
                </a:lnTo>
                <a:lnTo>
                  <a:pt x="1104" y="864"/>
                </a:lnTo>
                <a:lnTo>
                  <a:pt x="1008" y="864"/>
                </a:lnTo>
                <a:lnTo>
                  <a:pt x="960" y="912"/>
                </a:lnTo>
                <a:lnTo>
                  <a:pt x="1344" y="1008"/>
                </a:lnTo>
                <a:lnTo>
                  <a:pt x="1248" y="672"/>
                </a:lnTo>
                <a:lnTo>
                  <a:pt x="1152" y="720"/>
                </a:lnTo>
                <a:lnTo>
                  <a:pt x="1200" y="864"/>
                </a:lnTo>
                <a:lnTo>
                  <a:pt x="384" y="0"/>
                </a:lnTo>
                <a:lnTo>
                  <a:pt x="48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Freeform 18"/>
          <p:cNvSpPr>
            <a:spLocks/>
          </p:cNvSpPr>
          <p:nvPr/>
        </p:nvSpPr>
        <p:spPr bwMode="auto">
          <a:xfrm>
            <a:off x="4267200" y="3657600"/>
            <a:ext cx="3200400" cy="609600"/>
          </a:xfrm>
          <a:custGeom>
            <a:avLst/>
            <a:gdLst>
              <a:gd name="T0" fmla="*/ 0 w 2016"/>
              <a:gd name="T1" fmla="*/ 48 h 384"/>
              <a:gd name="T2" fmla="*/ 0 w 2016"/>
              <a:gd name="T3" fmla="*/ 336 h 384"/>
              <a:gd name="T4" fmla="*/ 1728 w 2016"/>
              <a:gd name="T5" fmla="*/ 240 h 384"/>
              <a:gd name="T6" fmla="*/ 1632 w 2016"/>
              <a:gd name="T7" fmla="*/ 384 h 384"/>
              <a:gd name="T8" fmla="*/ 1728 w 2016"/>
              <a:gd name="T9" fmla="*/ 384 h 384"/>
              <a:gd name="T10" fmla="*/ 2016 w 2016"/>
              <a:gd name="T11" fmla="*/ 192 h 384"/>
              <a:gd name="T12" fmla="*/ 1824 w 2016"/>
              <a:gd name="T13" fmla="*/ 0 h 384"/>
              <a:gd name="T14" fmla="*/ 1728 w 2016"/>
              <a:gd name="T15" fmla="*/ 0 h 384"/>
              <a:gd name="T16" fmla="*/ 1824 w 2016"/>
              <a:gd name="T17" fmla="*/ 144 h 384"/>
              <a:gd name="T18" fmla="*/ 0 w 2016"/>
              <a:gd name="T19" fmla="*/ 48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16" h="384">
                <a:moveTo>
                  <a:pt x="0" y="48"/>
                </a:moveTo>
                <a:lnTo>
                  <a:pt x="0" y="336"/>
                </a:lnTo>
                <a:lnTo>
                  <a:pt x="1728" y="240"/>
                </a:lnTo>
                <a:lnTo>
                  <a:pt x="1632" y="384"/>
                </a:lnTo>
                <a:lnTo>
                  <a:pt x="1728" y="384"/>
                </a:lnTo>
                <a:lnTo>
                  <a:pt x="2016" y="192"/>
                </a:lnTo>
                <a:lnTo>
                  <a:pt x="1824" y="0"/>
                </a:lnTo>
                <a:lnTo>
                  <a:pt x="1728" y="0"/>
                </a:lnTo>
                <a:lnTo>
                  <a:pt x="1824" y="144"/>
                </a:lnTo>
                <a:lnTo>
                  <a:pt x="0" y="48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Freeform 15"/>
          <p:cNvSpPr>
            <a:spLocks/>
          </p:cNvSpPr>
          <p:nvPr/>
        </p:nvSpPr>
        <p:spPr bwMode="auto">
          <a:xfrm>
            <a:off x="1447800" y="1524000"/>
            <a:ext cx="3048000" cy="2514600"/>
          </a:xfrm>
          <a:custGeom>
            <a:avLst/>
            <a:gdLst>
              <a:gd name="T0" fmla="*/ 1920 w 1920"/>
              <a:gd name="T1" fmla="*/ 1584 h 1584"/>
              <a:gd name="T2" fmla="*/ 1632 w 1920"/>
              <a:gd name="T3" fmla="*/ 1584 h 1584"/>
              <a:gd name="T4" fmla="*/ 192 w 1920"/>
              <a:gd name="T5" fmla="*/ 192 h 1584"/>
              <a:gd name="T6" fmla="*/ 192 w 1920"/>
              <a:gd name="T7" fmla="*/ 336 h 1584"/>
              <a:gd name="T8" fmla="*/ 96 w 1920"/>
              <a:gd name="T9" fmla="*/ 288 h 1584"/>
              <a:gd name="T10" fmla="*/ 0 w 1920"/>
              <a:gd name="T11" fmla="*/ 0 h 1584"/>
              <a:gd name="T12" fmla="*/ 336 w 1920"/>
              <a:gd name="T13" fmla="*/ 48 h 1584"/>
              <a:gd name="T14" fmla="*/ 336 w 1920"/>
              <a:gd name="T15" fmla="*/ 144 h 1584"/>
              <a:gd name="T16" fmla="*/ 240 w 1920"/>
              <a:gd name="T17" fmla="*/ 144 h 1584"/>
              <a:gd name="T18" fmla="*/ 1920 w 1920"/>
              <a:gd name="T19" fmla="*/ 1584 h 1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20" h="1584">
                <a:moveTo>
                  <a:pt x="1920" y="1584"/>
                </a:moveTo>
                <a:lnTo>
                  <a:pt x="1632" y="1584"/>
                </a:lnTo>
                <a:lnTo>
                  <a:pt x="192" y="192"/>
                </a:lnTo>
                <a:lnTo>
                  <a:pt x="192" y="336"/>
                </a:lnTo>
                <a:lnTo>
                  <a:pt x="96" y="288"/>
                </a:lnTo>
                <a:lnTo>
                  <a:pt x="0" y="0"/>
                </a:lnTo>
                <a:lnTo>
                  <a:pt x="336" y="48"/>
                </a:lnTo>
                <a:lnTo>
                  <a:pt x="336" y="144"/>
                </a:lnTo>
                <a:lnTo>
                  <a:pt x="240" y="144"/>
                </a:lnTo>
                <a:lnTo>
                  <a:pt x="1920" y="158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Oval 13"/>
          <p:cNvSpPr>
            <a:spLocks noChangeArrowheads="1"/>
          </p:cNvSpPr>
          <p:nvPr/>
        </p:nvSpPr>
        <p:spPr bwMode="auto">
          <a:xfrm>
            <a:off x="4114800" y="3810000"/>
            <a:ext cx="381000" cy="381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Freeform 19"/>
          <p:cNvSpPr>
            <a:spLocks/>
          </p:cNvSpPr>
          <p:nvPr/>
        </p:nvSpPr>
        <p:spPr bwMode="auto">
          <a:xfrm>
            <a:off x="1219200" y="3657600"/>
            <a:ext cx="3048000" cy="685800"/>
          </a:xfrm>
          <a:custGeom>
            <a:avLst/>
            <a:gdLst>
              <a:gd name="T0" fmla="*/ 1920 w 1920"/>
              <a:gd name="T1" fmla="*/ 0 h 432"/>
              <a:gd name="T2" fmla="*/ 1920 w 1920"/>
              <a:gd name="T3" fmla="*/ 432 h 432"/>
              <a:gd name="T4" fmla="*/ 240 w 1920"/>
              <a:gd name="T5" fmla="*/ 288 h 432"/>
              <a:gd name="T6" fmla="*/ 384 w 1920"/>
              <a:gd name="T7" fmla="*/ 432 h 432"/>
              <a:gd name="T8" fmla="*/ 288 w 1920"/>
              <a:gd name="T9" fmla="*/ 432 h 432"/>
              <a:gd name="T10" fmla="*/ 0 w 1920"/>
              <a:gd name="T11" fmla="*/ 192 h 432"/>
              <a:gd name="T12" fmla="*/ 288 w 1920"/>
              <a:gd name="T13" fmla="*/ 0 h 432"/>
              <a:gd name="T14" fmla="*/ 384 w 1920"/>
              <a:gd name="T15" fmla="*/ 0 h 432"/>
              <a:gd name="T16" fmla="*/ 144 w 1920"/>
              <a:gd name="T17" fmla="*/ 192 h 432"/>
              <a:gd name="T18" fmla="*/ 1920 w 1920"/>
              <a:gd name="T19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20" h="432">
                <a:moveTo>
                  <a:pt x="1920" y="0"/>
                </a:moveTo>
                <a:lnTo>
                  <a:pt x="1920" y="432"/>
                </a:lnTo>
                <a:lnTo>
                  <a:pt x="240" y="288"/>
                </a:lnTo>
                <a:lnTo>
                  <a:pt x="384" y="432"/>
                </a:lnTo>
                <a:lnTo>
                  <a:pt x="288" y="432"/>
                </a:lnTo>
                <a:lnTo>
                  <a:pt x="0" y="192"/>
                </a:lnTo>
                <a:lnTo>
                  <a:pt x="288" y="0"/>
                </a:lnTo>
                <a:lnTo>
                  <a:pt x="384" y="0"/>
                </a:lnTo>
                <a:lnTo>
                  <a:pt x="144" y="192"/>
                </a:lnTo>
                <a:lnTo>
                  <a:pt x="192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4305300" y="2743200"/>
            <a:ext cx="1665288" cy="3239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Tahoma" pitchFamily="34" charset="0"/>
              </a:rPr>
              <a:t>Angle Relationships</a:t>
            </a:r>
            <a:endParaRPr lang="en-US" dirty="0">
              <a:cs typeface="Tahoma" pitchFamily="34" charset="0"/>
            </a:endParaRPr>
          </a:p>
        </p:txBody>
      </p:sp>
      <p:sp>
        <p:nvSpPr>
          <p:cNvPr id="10245" name="Arc 5"/>
          <p:cNvSpPr>
            <a:spLocks/>
          </p:cNvSpPr>
          <p:nvPr/>
        </p:nvSpPr>
        <p:spPr bwMode="auto">
          <a:xfrm flipH="1">
            <a:off x="2209800" y="2743200"/>
            <a:ext cx="609600" cy="1219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2762250" y="1920875"/>
          <a:ext cx="17335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3" imgW="469800" imgH="164880" progId="Equation.DSMT4">
                  <p:embed/>
                </p:oleObj>
              </mc:Choice>
              <mc:Fallback>
                <p:oleObj name="Equation" r:id="rId3" imgW="469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1920875"/>
                        <a:ext cx="17335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495800" y="1995488"/>
            <a:ext cx="167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ahoma" pitchFamily="34" charset="0"/>
              </a:rPr>
              <a:t>and</a:t>
            </a:r>
          </a:p>
        </p:txBody>
      </p:sp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5334000" y="1881188"/>
          <a:ext cx="17335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5" imgW="469800" imgH="177480" progId="Equation.DSMT4">
                  <p:embed/>
                </p:oleObj>
              </mc:Choice>
              <mc:Fallback>
                <p:oleObj name="Equation" r:id="rId5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881188"/>
                        <a:ext cx="173355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Arc 9"/>
          <p:cNvSpPr>
            <a:spLocks/>
          </p:cNvSpPr>
          <p:nvPr/>
        </p:nvSpPr>
        <p:spPr bwMode="auto">
          <a:xfrm rot="10800000" flipH="1">
            <a:off x="5486400" y="3810000"/>
            <a:ext cx="609600" cy="1219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810000" y="2667000"/>
            <a:ext cx="533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ahoma" pitchFamily="34" charset="0"/>
              </a:rPr>
              <a:t>are Vertical Angles, because…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838200" y="4724400"/>
            <a:ext cx="457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They have the same vertex…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762000" y="5181600"/>
            <a:ext cx="495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And their sides are opposite rays!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1447800" y="5715000"/>
            <a:ext cx="6553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Can you name another pair of vertical angles in this picture?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419225" y="1571625"/>
            <a:ext cx="5895975" cy="3889375"/>
            <a:chOff x="894" y="990"/>
            <a:chExt cx="3714" cy="2450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912" y="1008"/>
              <a:ext cx="3696" cy="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>
              <a:off x="966" y="990"/>
              <a:ext cx="2795" cy="2450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3689" y="3260"/>
              <a:ext cx="36" cy="144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3598" y="3368"/>
              <a:ext cx="127" cy="36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H="1" flipV="1">
              <a:off x="1020" y="1026"/>
              <a:ext cx="36" cy="144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 flipV="1">
              <a:off x="1020" y="1026"/>
              <a:ext cx="126" cy="54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>
              <a:off x="894" y="2467"/>
              <a:ext cx="3714" cy="72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4464" y="2395"/>
              <a:ext cx="126" cy="72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V="1">
              <a:off x="4464" y="2467"/>
              <a:ext cx="126" cy="54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H="1" flipV="1">
              <a:off x="912" y="2539"/>
              <a:ext cx="126" cy="54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>
              <a:off x="912" y="2467"/>
              <a:ext cx="126" cy="72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2661" y="2467"/>
              <a:ext cx="72" cy="9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2643" y="2107"/>
              <a:ext cx="1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4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34" charset="0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1759" y="2485"/>
              <a:ext cx="72" cy="9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1615" y="2593"/>
              <a:ext cx="1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4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4013" y="2449"/>
              <a:ext cx="90" cy="7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4013" y="2539"/>
              <a:ext cx="19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4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Oval 21"/>
            <p:cNvSpPr>
              <a:spLocks noChangeArrowheads="1"/>
            </p:cNvSpPr>
            <p:nvPr/>
          </p:nvSpPr>
          <p:spPr bwMode="auto">
            <a:xfrm>
              <a:off x="1273" y="1260"/>
              <a:ext cx="72" cy="7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1020" y="1368"/>
              <a:ext cx="1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4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34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Oval 23"/>
            <p:cNvSpPr>
              <a:spLocks noChangeArrowheads="1"/>
            </p:cNvSpPr>
            <p:nvPr/>
          </p:nvSpPr>
          <p:spPr bwMode="auto">
            <a:xfrm>
              <a:off x="3202" y="2954"/>
              <a:ext cx="90" cy="7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3112" y="3062"/>
              <a:ext cx="19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4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34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189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7" grpId="0" animBg="1"/>
      <p:bldP spid="10257" grpId="1" animBg="1"/>
      <p:bldP spid="10258" grpId="0" animBg="1"/>
      <p:bldP spid="10258" grpId="1" animBg="1"/>
      <p:bldP spid="10255" grpId="0" animBg="1"/>
      <p:bldP spid="10255" grpId="1" animBg="1"/>
      <p:bldP spid="10253" grpId="0" animBg="1"/>
      <p:bldP spid="10259" grpId="0" animBg="1"/>
      <p:bldP spid="10259" grpId="1" animBg="1"/>
      <p:bldP spid="10251" grpId="0" animBg="1"/>
      <p:bldP spid="10245" grpId="0" animBg="1"/>
      <p:bldP spid="10247" grpId="0"/>
      <p:bldP spid="10249" grpId="0" animBg="1"/>
      <p:bldP spid="10250" grpId="0"/>
      <p:bldP spid="10252" grpId="0"/>
      <p:bldP spid="10254" grpId="0"/>
      <p:bldP spid="102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Exploring Vertical Angles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676400" y="1828800"/>
            <a:ext cx="6629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Tahoma" pitchFamily="34" charset="0"/>
              </a:rPr>
              <a:t>An important </a:t>
            </a:r>
            <a:r>
              <a:rPr lang="en-US" sz="3600" dirty="0">
                <a:solidFill>
                  <a:schemeClr val="hlink"/>
                </a:solidFill>
                <a:latin typeface="Tahoma" pitchFamily="34" charset="0"/>
              </a:rPr>
              <a:t>theorem</a:t>
            </a:r>
            <a:r>
              <a:rPr lang="en-US" sz="3600" dirty="0">
                <a:latin typeface="Tahoma" pitchFamily="34" charset="0"/>
              </a:rPr>
              <a:t> we will </a:t>
            </a:r>
            <a:r>
              <a:rPr lang="en-US" sz="3600" dirty="0" smtClean="0">
                <a:latin typeface="Tahoma" pitchFamily="34" charset="0"/>
              </a:rPr>
              <a:t>use a lot this year:</a:t>
            </a:r>
            <a:endParaRPr lang="en-US" sz="3600" dirty="0">
              <a:latin typeface="Tahoma" pitchFamily="34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371600" y="3276600"/>
            <a:ext cx="6629400" cy="154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Vertical Angles Theorem</a:t>
            </a:r>
          </a:p>
          <a:p>
            <a:pPr>
              <a:spcBef>
                <a:spcPct val="50000"/>
              </a:spcBef>
            </a:pPr>
            <a:r>
              <a:rPr lang="en-US" sz="2700" dirty="0">
                <a:latin typeface="Tahoma" pitchFamily="34" charset="0"/>
              </a:rPr>
              <a:t>If two angles are vertical angles, </a:t>
            </a:r>
            <a:r>
              <a:rPr lang="en-US" sz="2700" dirty="0" smtClean="0">
                <a:latin typeface="Tahoma" pitchFamily="34" charset="0"/>
              </a:rPr>
              <a:t/>
            </a:r>
            <a:br>
              <a:rPr lang="en-US" sz="2700" dirty="0" smtClean="0">
                <a:latin typeface="Tahoma" pitchFamily="34" charset="0"/>
              </a:rPr>
            </a:br>
            <a:r>
              <a:rPr lang="en-US" sz="2700" dirty="0" smtClean="0">
                <a:latin typeface="Tahoma" pitchFamily="34" charset="0"/>
              </a:rPr>
              <a:t>then </a:t>
            </a:r>
            <a:r>
              <a:rPr lang="en-US" sz="2700" dirty="0">
                <a:latin typeface="Tahoma" pitchFamily="34" charset="0"/>
              </a:rPr>
              <a:t>they are congruent.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447800" y="4953000"/>
                <a:ext cx="6324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If 2 </a:t>
                </a:r>
                <a14:m>
                  <m:oMath xmlns:m="http://schemas.openxmlformats.org/officeDocument/2006/math">
                    <m:r>
                      <a:rPr lang="en-US" sz="3200" i="1" smtClean="0">
                        <a:ea typeface="Cambria Math"/>
                      </a:rPr>
                      <m:t>∡</m:t>
                    </m:r>
                    <m:r>
                      <a:rPr lang="en-US" sz="3200" b="0" i="1" smtClean="0">
                        <a:ea typeface="Cambria Math"/>
                      </a:rPr>
                      <m:t>𝑠</m:t>
                    </m:r>
                  </m:oMath>
                </a14:m>
                <a:r>
                  <a:rPr lang="en-US" sz="3200" dirty="0" smtClean="0"/>
                  <a:t> are vertical </a:t>
                </a:r>
                <a14:m>
                  <m:oMath xmlns:m="http://schemas.openxmlformats.org/officeDocument/2006/math">
                    <m:r>
                      <a:rPr lang="en-US" sz="3200" i="1" smtClean="0">
                        <a:ea typeface="Cambria Math"/>
                      </a:rPr>
                      <m:t>∡</m:t>
                    </m:r>
                    <m:r>
                      <a:rPr lang="en-US" sz="3200" b="0" i="1" smtClean="0">
                        <a:ea typeface="Cambria Math"/>
                      </a:rPr>
                      <m:t>𝑠</m:t>
                    </m:r>
                    <m:r>
                      <a:rPr lang="en-US" sz="3200" b="0" i="1" smtClean="0">
                        <a:ea typeface="Cambria Math"/>
                      </a:rPr>
                      <m:t>⇒</m:t>
                    </m:r>
                  </m:oMath>
                </a14:m>
                <a:r>
                  <a:rPr lang="en-US" sz="3200" dirty="0" smtClean="0"/>
                  <a:t> they are </a:t>
                </a:r>
                <a14:m>
                  <m:oMath xmlns:m="http://schemas.openxmlformats.org/officeDocument/2006/math">
                    <m:r>
                      <a:rPr lang="en-US" sz="3200" i="1" smtClean="0">
                        <a:ea typeface="Cambria Math"/>
                      </a:rPr>
                      <m:t>≅</m:t>
                    </m:r>
                  </m:oMath>
                </a14:m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953000"/>
                <a:ext cx="6324600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2507" t="-12632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73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9" name="AutoShape 13"/>
          <p:cNvSpPr>
            <a:spLocks noChangeArrowheads="1"/>
          </p:cNvSpPr>
          <p:nvPr/>
        </p:nvSpPr>
        <p:spPr bwMode="auto">
          <a:xfrm rot="3811742">
            <a:off x="5733257" y="1642269"/>
            <a:ext cx="762000" cy="3208337"/>
          </a:xfrm>
          <a:prstGeom prst="upArrow">
            <a:avLst>
              <a:gd name="adj1" fmla="val 41981"/>
              <a:gd name="adj2" fmla="val 31793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AutoShape 16"/>
          <p:cNvSpPr>
            <a:spLocks noChangeArrowheads="1"/>
          </p:cNvSpPr>
          <p:nvPr/>
        </p:nvSpPr>
        <p:spPr bwMode="auto">
          <a:xfrm rot="1550807" flipH="1" flipV="1">
            <a:off x="4460875" y="4340225"/>
            <a:ext cx="3276600" cy="533400"/>
          </a:xfrm>
          <a:prstGeom prst="leftArrow">
            <a:avLst>
              <a:gd name="adj1" fmla="val 26852"/>
              <a:gd name="adj2" fmla="val 73458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Angle Relationships</a:t>
            </a:r>
          </a:p>
        </p:txBody>
      </p:sp>
      <p:sp>
        <p:nvSpPr>
          <p:cNvPr id="14351" name="AutoShape 15"/>
          <p:cNvSpPr>
            <a:spLocks noChangeArrowheads="1"/>
          </p:cNvSpPr>
          <p:nvPr/>
        </p:nvSpPr>
        <p:spPr bwMode="auto">
          <a:xfrm rot="1550807">
            <a:off x="2217738" y="3089275"/>
            <a:ext cx="2590800" cy="533400"/>
          </a:xfrm>
          <a:prstGeom prst="leftArrow">
            <a:avLst>
              <a:gd name="adj1" fmla="val 26852"/>
              <a:gd name="adj2" fmla="val 58083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Arc 5"/>
          <p:cNvSpPr>
            <a:spLocks/>
          </p:cNvSpPr>
          <p:nvPr/>
        </p:nvSpPr>
        <p:spPr bwMode="auto">
          <a:xfrm rot="12289232" flipV="1">
            <a:off x="4267200" y="3203575"/>
            <a:ext cx="1143000" cy="762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438400" y="2209800"/>
            <a:ext cx="19050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3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807207"/>
              </p:ext>
            </p:extLst>
          </p:nvPr>
        </p:nvGraphicFramePr>
        <p:xfrm>
          <a:off x="1066800" y="1750891"/>
          <a:ext cx="1276350" cy="482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3" imgW="469800" imgH="177480" progId="Equation.DSMT4">
                  <p:embed/>
                </p:oleObj>
              </mc:Choice>
              <mc:Fallback>
                <p:oleObj name="Equation" r:id="rId3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750891"/>
                        <a:ext cx="1276350" cy="4827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343150" y="1674813"/>
            <a:ext cx="167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ahoma" pitchFamily="34" charset="0"/>
              </a:rPr>
              <a:t>and</a:t>
            </a:r>
          </a:p>
        </p:txBody>
      </p:sp>
      <p:graphicFrame>
        <p:nvGraphicFramePr>
          <p:cNvPr id="143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327963"/>
              </p:ext>
            </p:extLst>
          </p:nvPr>
        </p:nvGraphicFramePr>
        <p:xfrm>
          <a:off x="3200400" y="1725909"/>
          <a:ext cx="1276350" cy="483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5" imgW="469800" imgH="177480" progId="Equation.DSMT4">
                  <p:embed/>
                </p:oleObj>
              </mc:Choice>
              <mc:Fallback>
                <p:oleObj name="Equation" r:id="rId5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725909"/>
                        <a:ext cx="1276350" cy="483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752600" y="213360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ahoma" pitchFamily="34" charset="0"/>
              </a:rPr>
              <a:t>are a linear pair, because…</a:t>
            </a:r>
          </a:p>
        </p:txBody>
      </p:sp>
      <p:sp>
        <p:nvSpPr>
          <p:cNvPr id="14347" name="Arc 11"/>
          <p:cNvSpPr>
            <a:spLocks/>
          </p:cNvSpPr>
          <p:nvPr/>
        </p:nvSpPr>
        <p:spPr bwMode="auto">
          <a:xfrm rot="18077569" flipV="1">
            <a:off x="5410200" y="3581400"/>
            <a:ext cx="609600" cy="762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990600" y="4812268"/>
            <a:ext cx="3352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…they are adjacent…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914400" y="5345668"/>
            <a:ext cx="464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…and their </a:t>
            </a:r>
            <a:r>
              <a:rPr lang="en-US" dirty="0" err="1">
                <a:latin typeface="Tahoma" pitchFamily="34" charset="0"/>
              </a:rPr>
              <a:t>noncommon</a:t>
            </a:r>
            <a:r>
              <a:rPr lang="en-US" dirty="0">
                <a:latin typeface="Tahoma" pitchFamily="34" charset="0"/>
              </a:rPr>
              <a:t> sides form a line</a:t>
            </a:r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2389188" y="1828800"/>
            <a:ext cx="5045075" cy="3573463"/>
            <a:chOff x="1523" y="1152"/>
            <a:chExt cx="3178" cy="2251"/>
          </a:xfrm>
        </p:grpSpPr>
        <p:sp>
          <p:nvSpPr>
            <p:cNvPr id="3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36" y="1152"/>
              <a:ext cx="3138" cy="2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Line 7"/>
            <p:cNvSpPr>
              <a:spLocks noChangeShapeType="1"/>
            </p:cNvSpPr>
            <p:nvPr/>
          </p:nvSpPr>
          <p:spPr bwMode="auto">
            <a:xfrm>
              <a:off x="1523" y="1791"/>
              <a:ext cx="3178" cy="151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Line 8"/>
            <p:cNvSpPr>
              <a:spLocks noChangeShapeType="1"/>
            </p:cNvSpPr>
            <p:nvPr/>
          </p:nvSpPr>
          <p:spPr bwMode="auto">
            <a:xfrm>
              <a:off x="4607" y="3214"/>
              <a:ext cx="67" cy="93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4554" y="3307"/>
              <a:ext cx="12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H="1" flipV="1">
              <a:off x="1549" y="1804"/>
              <a:ext cx="67" cy="93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 flipH="1">
              <a:off x="1549" y="1804"/>
              <a:ext cx="121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 flipH="1">
              <a:off x="2925" y="1631"/>
              <a:ext cx="1776" cy="83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>
              <a:off x="4554" y="1644"/>
              <a:ext cx="12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flipV="1">
              <a:off x="4607" y="1644"/>
              <a:ext cx="67" cy="93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1776" y="1910"/>
              <a:ext cx="54" cy="5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897" y="1990"/>
              <a:ext cx="13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34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233" y="3081"/>
              <a:ext cx="54" cy="5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4340" y="3161"/>
              <a:ext cx="145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34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4367" y="1764"/>
              <a:ext cx="53" cy="5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4474" y="1844"/>
              <a:ext cx="145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2911" y="2442"/>
              <a:ext cx="54" cy="6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22"/>
            <p:cNvSpPr>
              <a:spLocks noChangeArrowheads="1"/>
            </p:cNvSpPr>
            <p:nvPr/>
          </p:nvSpPr>
          <p:spPr bwMode="auto">
            <a:xfrm>
              <a:off x="2805" y="2522"/>
              <a:ext cx="13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34" charset="0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659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 animBg="1"/>
      <p:bldP spid="14352" grpId="0" animBg="1"/>
      <p:bldP spid="14351" grpId="0" animBg="1"/>
      <p:bldP spid="14341" grpId="0" animBg="1"/>
      <p:bldP spid="14342" grpId="0" animBg="1"/>
      <p:bldP spid="14344" grpId="0"/>
      <p:bldP spid="14346" grpId="0"/>
      <p:bldP spid="14347" grpId="0" animBg="1"/>
      <p:bldP spid="14348" grpId="0"/>
      <p:bldP spid="143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Exploring Linear Pairs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676400" y="1828800"/>
            <a:ext cx="6629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Tahoma" pitchFamily="34" charset="0"/>
              </a:rPr>
              <a:t>An important </a:t>
            </a:r>
            <a:r>
              <a:rPr lang="en-US" sz="3600" dirty="0">
                <a:solidFill>
                  <a:schemeClr val="hlink"/>
                </a:solidFill>
                <a:latin typeface="Tahoma" pitchFamily="34" charset="0"/>
              </a:rPr>
              <a:t>postulate</a:t>
            </a:r>
            <a:r>
              <a:rPr lang="en-US" sz="3600" dirty="0">
                <a:latin typeface="Tahoma" pitchFamily="34" charset="0"/>
              </a:rPr>
              <a:t> we will </a:t>
            </a:r>
            <a:r>
              <a:rPr lang="en-US" sz="3600" dirty="0" smtClean="0">
                <a:latin typeface="Tahoma" pitchFamily="34" charset="0"/>
              </a:rPr>
              <a:t>use often:</a:t>
            </a:r>
            <a:endParaRPr lang="en-US" sz="3600" dirty="0">
              <a:latin typeface="Tahoma" pitchFamily="34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914400" y="3276600"/>
            <a:ext cx="7391400" cy="153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Linear Pair Postulate</a:t>
            </a:r>
          </a:p>
          <a:p>
            <a:pPr>
              <a:spcBef>
                <a:spcPct val="50000"/>
              </a:spcBef>
            </a:pPr>
            <a:r>
              <a:rPr lang="en-US" sz="2700" dirty="0">
                <a:latin typeface="Tahoma" pitchFamily="34" charset="0"/>
              </a:rPr>
              <a:t>If two angles form a linear pair, then the sum of their angle measures is 180</a:t>
            </a:r>
            <a:r>
              <a:rPr lang="en-US" sz="2700" dirty="0">
                <a:latin typeface="Tahoma" pitchFamily="34" charset="0"/>
                <a:cs typeface="Tahoma" pitchFamily="34" charset="0"/>
              </a:rPr>
              <a:t>º</a:t>
            </a:r>
            <a:r>
              <a:rPr lang="en-US" sz="2700" dirty="0">
                <a:latin typeface="Tahoma" pitchFamily="34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914400" y="4876800"/>
                <a:ext cx="7467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If 2 </a:t>
                </a:r>
                <a14:m>
                  <m:oMath xmlns:m="http://schemas.openxmlformats.org/officeDocument/2006/math">
                    <m:r>
                      <a:rPr lang="en-US" sz="2800" i="1" smtClean="0">
                        <a:ea typeface="Cambria Math"/>
                      </a:rPr>
                      <m:t>∡</m:t>
                    </m:r>
                    <m:r>
                      <a:rPr lang="en-US" sz="2800" b="0" i="1" smtClean="0">
                        <a:ea typeface="Cambria Math"/>
                      </a:rPr>
                      <m:t>𝑠</m:t>
                    </m:r>
                  </m:oMath>
                </a14:m>
                <a:r>
                  <a:rPr lang="en-US" sz="2800" dirty="0" smtClean="0"/>
                  <a:t> are a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</a:rPr>
                      <m:t>linear</m:t>
                    </m:r>
                    <m:r>
                      <a:rPr lang="en-US" sz="28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</a:rPr>
                      <m:t>pair</m:t>
                    </m:r>
                    <m:r>
                      <a:rPr lang="en-US" sz="2800" b="0" i="1" smtClean="0">
                        <a:ea typeface="Cambria Math"/>
                      </a:rPr>
                      <m:t>⇒</m:t>
                    </m:r>
                  </m:oMath>
                </a14:m>
                <a:r>
                  <a:rPr lang="en-US" sz="2800" dirty="0" smtClean="0"/>
                  <a:t> their sum = 180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876800"/>
                <a:ext cx="74676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633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922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7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Line 30"/>
          <p:cNvSpPr>
            <a:spLocks noChangeShapeType="1"/>
          </p:cNvSpPr>
          <p:nvPr/>
        </p:nvSpPr>
        <p:spPr bwMode="auto">
          <a:xfrm flipV="1">
            <a:off x="1981200" y="3048000"/>
            <a:ext cx="32004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 flipV="1">
            <a:off x="2133600" y="2133600"/>
            <a:ext cx="2971800" cy="20574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 flipV="1">
            <a:off x="2133600" y="2133600"/>
            <a:ext cx="2971800" cy="20574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3657600" y="2971800"/>
            <a:ext cx="1981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3657600" y="3048000"/>
            <a:ext cx="228600" cy="2133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1.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048000" y="3048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429000" y="32004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ahoma" pitchFamily="34" charset="0"/>
              </a:rPr>
              <a:t>5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810000" y="3048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ahoma" pitchFamily="34" charset="0"/>
              </a:rPr>
              <a:t>4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4191000" y="2667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ahoma" pitchFamily="34" charset="0"/>
              </a:rPr>
              <a:t>3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3581400" y="2590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17420" name="Arc 12"/>
          <p:cNvSpPr>
            <a:spLocks/>
          </p:cNvSpPr>
          <p:nvPr/>
        </p:nvSpPr>
        <p:spPr bwMode="auto">
          <a:xfrm rot="3136286" flipH="1" flipV="1">
            <a:off x="2617787" y="2717801"/>
            <a:ext cx="784225" cy="685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45"/>
              <a:gd name="T1" fmla="*/ 0 h 21600"/>
              <a:gd name="T2" fmla="*/ 21545 w 21545"/>
              <a:gd name="T3" fmla="*/ 20064 h 21600"/>
              <a:gd name="T4" fmla="*/ 0 w 2154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45" h="21600" fill="none" extrusionOk="0">
                <a:moveTo>
                  <a:pt x="0" y="0"/>
                </a:moveTo>
                <a:cubicBezTo>
                  <a:pt x="11333" y="0"/>
                  <a:pt x="20739" y="8759"/>
                  <a:pt x="21545" y="20063"/>
                </a:cubicBezTo>
              </a:path>
              <a:path w="21545" h="21600" stroke="0" extrusionOk="0">
                <a:moveTo>
                  <a:pt x="0" y="0"/>
                </a:moveTo>
                <a:cubicBezTo>
                  <a:pt x="11333" y="0"/>
                  <a:pt x="20739" y="8759"/>
                  <a:pt x="21545" y="20063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7421" name="Arc 13"/>
          <p:cNvSpPr>
            <a:spLocks/>
          </p:cNvSpPr>
          <p:nvPr/>
        </p:nvSpPr>
        <p:spPr bwMode="auto">
          <a:xfrm rot="14382416" flipV="1">
            <a:off x="3157538" y="2263775"/>
            <a:ext cx="762000" cy="8572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4321"/>
              <a:gd name="T2" fmla="*/ 21428 w 21600"/>
              <a:gd name="T3" fmla="*/ 24321 h 24321"/>
              <a:gd name="T4" fmla="*/ 0 w 21600"/>
              <a:gd name="T5" fmla="*/ 21600 h 2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321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509"/>
                  <a:pt x="21542" y="23418"/>
                  <a:pt x="21427" y="24320"/>
                </a:cubicBezTo>
              </a:path>
              <a:path w="21600" h="24321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509"/>
                  <a:pt x="21542" y="23418"/>
                  <a:pt x="21427" y="2432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5638800" y="18288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Yes!</a:t>
            </a:r>
          </a:p>
        </p:txBody>
      </p:sp>
      <p:sp>
        <p:nvSpPr>
          <p:cNvPr id="17424" name="Arc 16"/>
          <p:cNvSpPr>
            <a:spLocks/>
          </p:cNvSpPr>
          <p:nvPr/>
        </p:nvSpPr>
        <p:spPr bwMode="auto">
          <a:xfrm rot="-6426622" flipH="1" flipV="1">
            <a:off x="3682206" y="3104357"/>
            <a:ext cx="795337" cy="990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94"/>
              <a:gd name="T1" fmla="*/ 0 h 21600"/>
              <a:gd name="T2" fmla="*/ 21594 w 21594"/>
              <a:gd name="T3" fmla="*/ 21085 h 21600"/>
              <a:gd name="T4" fmla="*/ 0 w 2159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4" h="21600" fill="none" extrusionOk="0">
                <a:moveTo>
                  <a:pt x="0" y="0"/>
                </a:moveTo>
                <a:cubicBezTo>
                  <a:pt x="11728" y="0"/>
                  <a:pt x="21314" y="9359"/>
                  <a:pt x="21593" y="21085"/>
                </a:cubicBezTo>
              </a:path>
              <a:path w="21594" h="21600" stroke="0" extrusionOk="0">
                <a:moveTo>
                  <a:pt x="0" y="0"/>
                </a:moveTo>
                <a:cubicBezTo>
                  <a:pt x="11728" y="0"/>
                  <a:pt x="21314" y="9359"/>
                  <a:pt x="21593" y="21085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7425" name="Arc 17"/>
          <p:cNvSpPr>
            <a:spLocks/>
          </p:cNvSpPr>
          <p:nvPr/>
        </p:nvSpPr>
        <p:spPr bwMode="auto">
          <a:xfrm rot="4777053" flipV="1">
            <a:off x="3017044" y="3477419"/>
            <a:ext cx="606425" cy="8207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3276"/>
              <a:gd name="T2" fmla="*/ 21535 w 21600"/>
              <a:gd name="T3" fmla="*/ 23276 h 23276"/>
              <a:gd name="T4" fmla="*/ 0 w 21600"/>
              <a:gd name="T5" fmla="*/ 21600 h 23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276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159"/>
                  <a:pt x="21578" y="22718"/>
                  <a:pt x="21534" y="23275"/>
                </a:cubicBezTo>
              </a:path>
              <a:path w="21600" h="23276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159"/>
                  <a:pt x="21578" y="22718"/>
                  <a:pt x="21534" y="23275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6096000" y="28194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No!</a:t>
            </a:r>
          </a:p>
        </p:txBody>
      </p:sp>
      <p:sp>
        <p:nvSpPr>
          <p:cNvPr id="17428" name="Arc 20"/>
          <p:cNvSpPr>
            <a:spLocks/>
          </p:cNvSpPr>
          <p:nvPr/>
        </p:nvSpPr>
        <p:spPr bwMode="auto">
          <a:xfrm flipH="1" flipV="1">
            <a:off x="3200400" y="3429000"/>
            <a:ext cx="609600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7430" name="Arc 22"/>
          <p:cNvSpPr>
            <a:spLocks/>
          </p:cNvSpPr>
          <p:nvPr/>
        </p:nvSpPr>
        <p:spPr bwMode="auto">
          <a:xfrm rot="10800000" flipH="1" flipV="1">
            <a:off x="4572000" y="2514600"/>
            <a:ext cx="609600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7924800" y="38100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No!</a:t>
            </a:r>
          </a:p>
        </p:txBody>
      </p:sp>
      <p:sp>
        <p:nvSpPr>
          <p:cNvPr id="17435" name="Arc 27"/>
          <p:cNvSpPr>
            <a:spLocks/>
          </p:cNvSpPr>
          <p:nvPr/>
        </p:nvSpPr>
        <p:spPr bwMode="auto">
          <a:xfrm rot="10800000" flipH="1" flipV="1">
            <a:off x="4419600" y="2590800"/>
            <a:ext cx="609600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7436" name="Arc 28"/>
          <p:cNvSpPr>
            <a:spLocks/>
          </p:cNvSpPr>
          <p:nvPr/>
        </p:nvSpPr>
        <p:spPr bwMode="auto">
          <a:xfrm rot="1924672" flipH="1" flipV="1">
            <a:off x="2320925" y="3187700"/>
            <a:ext cx="6096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6553200" y="47244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Yes!</a:t>
            </a:r>
          </a:p>
        </p:txBody>
      </p:sp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1524000" y="1676400"/>
            <a:ext cx="4038600" cy="3468688"/>
            <a:chOff x="960" y="1056"/>
            <a:chExt cx="2544" cy="2185"/>
          </a:xfrm>
        </p:grpSpPr>
        <p:sp>
          <p:nvSpPr>
            <p:cNvPr id="3" name="AutoShape 7"/>
            <p:cNvSpPr>
              <a:spLocks noChangeAspect="1" noChangeArrowheads="1" noTextEdit="1"/>
            </p:cNvSpPr>
            <p:nvPr/>
          </p:nvSpPr>
          <p:spPr bwMode="auto">
            <a:xfrm>
              <a:off x="960" y="1056"/>
              <a:ext cx="2544" cy="2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Line 9"/>
            <p:cNvSpPr>
              <a:spLocks noChangeShapeType="1"/>
            </p:cNvSpPr>
            <p:nvPr/>
          </p:nvSpPr>
          <p:spPr bwMode="auto">
            <a:xfrm>
              <a:off x="2382" y="1930"/>
              <a:ext cx="0" cy="1323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Line 10"/>
            <p:cNvSpPr>
              <a:spLocks noChangeShapeType="1"/>
            </p:cNvSpPr>
            <p:nvPr/>
          </p:nvSpPr>
          <p:spPr bwMode="auto">
            <a:xfrm flipH="1">
              <a:off x="2382" y="3141"/>
              <a:ext cx="50" cy="88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11"/>
            <p:cNvSpPr>
              <a:spLocks noChangeShapeType="1"/>
            </p:cNvSpPr>
            <p:nvPr/>
          </p:nvSpPr>
          <p:spPr bwMode="auto">
            <a:xfrm>
              <a:off x="2344" y="3141"/>
              <a:ext cx="38" cy="88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12"/>
            <p:cNvSpPr>
              <a:spLocks noChangeShapeType="1"/>
            </p:cNvSpPr>
            <p:nvPr/>
          </p:nvSpPr>
          <p:spPr bwMode="auto">
            <a:xfrm>
              <a:off x="948" y="1930"/>
              <a:ext cx="1434" cy="0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 flipH="1" flipV="1">
              <a:off x="972" y="1930"/>
              <a:ext cx="88" cy="37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 flipH="1">
              <a:off x="972" y="1893"/>
              <a:ext cx="88" cy="37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 flipH="1">
              <a:off x="948" y="1930"/>
              <a:ext cx="1434" cy="986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6"/>
            <p:cNvSpPr>
              <a:spLocks noChangeShapeType="1"/>
            </p:cNvSpPr>
            <p:nvPr/>
          </p:nvSpPr>
          <p:spPr bwMode="auto">
            <a:xfrm flipH="1">
              <a:off x="972" y="2891"/>
              <a:ext cx="88" cy="13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 flipH="1">
              <a:off x="972" y="2829"/>
              <a:ext cx="38" cy="75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>
              <a:off x="2382" y="1930"/>
              <a:ext cx="1134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3404" y="1893"/>
              <a:ext cx="88" cy="37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 flipV="1">
              <a:off x="3404" y="1930"/>
              <a:ext cx="88" cy="37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 flipH="1">
              <a:off x="1845" y="1143"/>
              <a:ext cx="1671" cy="1162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 flipV="1">
              <a:off x="3404" y="1168"/>
              <a:ext cx="88" cy="13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 flipV="1">
              <a:off x="3454" y="1168"/>
              <a:ext cx="38" cy="75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881856" y="1718298"/>
                <a:ext cx="34615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a. Are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 a linear pair?</a:t>
                </a:r>
                <a:endParaRPr lang="en-US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856" y="1718298"/>
                <a:ext cx="3461544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1585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5257800" y="2261961"/>
                <a:ext cx="487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b. Are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4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5</m:t>
                    </m:r>
                  </m:oMath>
                </a14:m>
                <a:r>
                  <a:rPr lang="en-US" dirty="0" smtClean="0"/>
                  <a:t> a linear pair?</a:t>
                </a:r>
                <a:endParaRPr lang="en-US" dirty="0"/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261961"/>
                <a:ext cx="4876800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12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4953000" y="3244334"/>
                <a:ext cx="487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c. Are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5</m:t>
                    </m:r>
                  </m:oMath>
                </a14:m>
                <a:r>
                  <a:rPr lang="en-US" dirty="0" smtClean="0"/>
                  <a:t> vertical angles?</a:t>
                </a:r>
                <a:endParaRPr lang="en-US" dirty="0"/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244334"/>
                <a:ext cx="487680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12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4953000" y="4259992"/>
                <a:ext cx="487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d. Are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US" dirty="0" smtClean="0"/>
                  <a:t> vertical angles?</a:t>
                </a:r>
                <a:endParaRPr lang="en-US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259992"/>
                <a:ext cx="487680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125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99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8" grpId="0" animBg="1"/>
      <p:bldP spid="17437" grpId="0" animBg="1"/>
      <p:bldP spid="17432" grpId="0" animBg="1"/>
      <p:bldP spid="17432" grpId="1" animBg="1"/>
      <p:bldP spid="17431" grpId="0" animBg="1"/>
      <p:bldP spid="17431" grpId="1" animBg="1"/>
      <p:bldP spid="17429" grpId="0" animBg="1"/>
      <p:bldP spid="17429" grpId="1" animBg="1"/>
      <p:bldP spid="17420" grpId="0" animBg="1"/>
      <p:bldP spid="17420" grpId="1" animBg="1"/>
      <p:bldP spid="17421" grpId="0" animBg="1"/>
      <p:bldP spid="17421" grpId="1" animBg="1"/>
      <p:bldP spid="17422" grpId="0"/>
      <p:bldP spid="17424" grpId="0" animBg="1"/>
      <p:bldP spid="17424" grpId="1" animBg="1"/>
      <p:bldP spid="17425" grpId="0" animBg="1"/>
      <p:bldP spid="17425" grpId="1" animBg="1"/>
      <p:bldP spid="17426" grpId="0"/>
      <p:bldP spid="17428" grpId="0" animBg="1"/>
      <p:bldP spid="17428" grpId="1" animBg="1"/>
      <p:bldP spid="17430" grpId="0" animBg="1"/>
      <p:bldP spid="17430" grpId="1" animBg="1"/>
      <p:bldP spid="17433" grpId="0"/>
      <p:bldP spid="17435" grpId="0" animBg="1"/>
      <p:bldP spid="17436" grpId="0" animBg="1"/>
      <p:bldP spid="17439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6838" y="1836737"/>
            <a:ext cx="6481762" cy="7540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Solve for </a:t>
            </a:r>
            <a:r>
              <a:rPr lang="en-US" sz="2000" i="1" dirty="0"/>
              <a:t>x</a:t>
            </a:r>
            <a:r>
              <a:rPr lang="en-US" sz="2000" dirty="0"/>
              <a:t> and </a:t>
            </a:r>
            <a:r>
              <a:rPr lang="en-US" sz="2000" i="1" dirty="0"/>
              <a:t>y</a:t>
            </a:r>
            <a:r>
              <a:rPr lang="en-US" sz="2000" dirty="0"/>
              <a:t>.  Then find the angle measures.</a:t>
            </a:r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334361"/>
              </p:ext>
            </p:extLst>
          </p:nvPr>
        </p:nvGraphicFramePr>
        <p:xfrm>
          <a:off x="914400" y="3124200"/>
          <a:ext cx="13906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9" name="Equation" r:id="rId3" imgW="749160" imgH="253800" progId="Equation.DSMT4">
                  <p:embed/>
                </p:oleObj>
              </mc:Choice>
              <mc:Fallback>
                <p:oleObj name="Equation" r:id="rId3" imgW="749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124200"/>
                        <a:ext cx="139065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558064"/>
              </p:ext>
            </p:extLst>
          </p:nvPr>
        </p:nvGraphicFramePr>
        <p:xfrm>
          <a:off x="2857501" y="3262312"/>
          <a:ext cx="13906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0" name="Equation" r:id="rId5" imgW="749160" imgH="253800" progId="Equation.DSMT4">
                  <p:embed/>
                </p:oleObj>
              </mc:Choice>
              <mc:Fallback>
                <p:oleObj name="Equation" r:id="rId5" imgW="749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1" y="3262312"/>
                        <a:ext cx="139065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378551"/>
              </p:ext>
            </p:extLst>
          </p:nvPr>
        </p:nvGraphicFramePr>
        <p:xfrm>
          <a:off x="1001713" y="3886200"/>
          <a:ext cx="136842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1" name="Equation" r:id="rId7" imgW="736560" imgH="253800" progId="Equation.DSMT4">
                  <p:embed/>
                </p:oleObj>
              </mc:Choice>
              <mc:Fallback>
                <p:oleObj name="Equation" r:id="rId7" imgW="736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3886200"/>
                        <a:ext cx="136842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485828"/>
              </p:ext>
            </p:extLst>
          </p:nvPr>
        </p:nvGraphicFramePr>
        <p:xfrm>
          <a:off x="3625850" y="4285457"/>
          <a:ext cx="136842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2" name="Equation" r:id="rId9" imgW="736560" imgH="253800" progId="Equation.DSMT4">
                  <p:embed/>
                </p:oleObj>
              </mc:Choice>
              <mc:Fallback>
                <p:oleObj name="Equation" r:id="rId9" imgW="736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850" y="4285457"/>
                        <a:ext cx="136842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Arc 9"/>
          <p:cNvSpPr>
            <a:spLocks/>
          </p:cNvSpPr>
          <p:nvPr/>
        </p:nvSpPr>
        <p:spPr bwMode="auto">
          <a:xfrm rot="5638348" flipH="1" flipV="1">
            <a:off x="1765351" y="3137017"/>
            <a:ext cx="504699" cy="50284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4392"/>
              <a:gd name="T2" fmla="*/ 21419 w 21600"/>
              <a:gd name="T3" fmla="*/ 24392 h 24392"/>
              <a:gd name="T4" fmla="*/ 0 w 21600"/>
              <a:gd name="T5" fmla="*/ 21600 h 24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392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533"/>
                  <a:pt x="21539" y="23466"/>
                  <a:pt x="21418" y="24391"/>
                </a:cubicBezTo>
              </a:path>
              <a:path w="21600" h="24392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533"/>
                  <a:pt x="21539" y="23466"/>
                  <a:pt x="21418" y="24391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Arc 10"/>
          <p:cNvSpPr>
            <a:spLocks/>
          </p:cNvSpPr>
          <p:nvPr/>
        </p:nvSpPr>
        <p:spPr bwMode="auto">
          <a:xfrm rot="17346887" flipV="1">
            <a:off x="2462851" y="3068661"/>
            <a:ext cx="466551" cy="1044562"/>
          </a:xfrm>
          <a:custGeom>
            <a:avLst/>
            <a:gdLst>
              <a:gd name="G0" fmla="+- 0 0 0"/>
              <a:gd name="G1" fmla="+- 21424 0 0"/>
              <a:gd name="G2" fmla="+- 21600 0 0"/>
              <a:gd name="T0" fmla="*/ 2754 w 21600"/>
              <a:gd name="T1" fmla="*/ 0 h 24216"/>
              <a:gd name="T2" fmla="*/ 21419 w 21600"/>
              <a:gd name="T3" fmla="*/ 24216 h 24216"/>
              <a:gd name="T4" fmla="*/ 0 w 21600"/>
              <a:gd name="T5" fmla="*/ 21424 h 24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216" fill="none" extrusionOk="0">
                <a:moveTo>
                  <a:pt x="2753" y="0"/>
                </a:moveTo>
                <a:cubicBezTo>
                  <a:pt x="13529" y="1385"/>
                  <a:pt x="21600" y="10559"/>
                  <a:pt x="21600" y="21424"/>
                </a:cubicBezTo>
                <a:cubicBezTo>
                  <a:pt x="21600" y="22357"/>
                  <a:pt x="21539" y="23290"/>
                  <a:pt x="21418" y="24215"/>
                </a:cubicBezTo>
              </a:path>
              <a:path w="21600" h="24216" stroke="0" extrusionOk="0">
                <a:moveTo>
                  <a:pt x="2753" y="0"/>
                </a:moveTo>
                <a:cubicBezTo>
                  <a:pt x="13529" y="1385"/>
                  <a:pt x="21600" y="10559"/>
                  <a:pt x="21600" y="21424"/>
                </a:cubicBezTo>
                <a:cubicBezTo>
                  <a:pt x="21600" y="22357"/>
                  <a:pt x="21539" y="23290"/>
                  <a:pt x="21418" y="24215"/>
                </a:cubicBezTo>
                <a:lnTo>
                  <a:pt x="0" y="21424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46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277847"/>
              </p:ext>
            </p:extLst>
          </p:nvPr>
        </p:nvGraphicFramePr>
        <p:xfrm>
          <a:off x="4572000" y="3276600"/>
          <a:ext cx="13906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3" name="Equation" r:id="rId11" imgW="749160" imgH="253800" progId="Equation.DSMT4">
                  <p:embed/>
                </p:oleObj>
              </mc:Choice>
              <mc:Fallback>
                <p:oleObj name="Equation" r:id="rId11" imgW="749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276600"/>
                        <a:ext cx="139065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941111"/>
              </p:ext>
            </p:extLst>
          </p:nvPr>
        </p:nvGraphicFramePr>
        <p:xfrm>
          <a:off x="6172200" y="3276600"/>
          <a:ext cx="13906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4" name="Equation" r:id="rId13" imgW="749160" imgH="253800" progId="Equation.DSMT4">
                  <p:embed/>
                </p:oleObj>
              </mc:Choice>
              <mc:Fallback>
                <p:oleObj name="Equation" r:id="rId13" imgW="749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276600"/>
                        <a:ext cx="139065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5867400" y="3352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+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7467600" y="3276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= 180</a:t>
            </a:r>
            <a:r>
              <a:rPr lang="en-US" sz="2400">
                <a:latin typeface="Tahoma" pitchFamily="34" charset="0"/>
                <a:cs typeface="Tahoma" pitchFamily="34" charset="0"/>
              </a:rPr>
              <a:t>º</a:t>
            </a:r>
          </a:p>
        </p:txBody>
      </p:sp>
      <p:graphicFrame>
        <p:nvGraphicFramePr>
          <p:cNvPr id="1947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264477"/>
              </p:ext>
            </p:extLst>
          </p:nvPr>
        </p:nvGraphicFramePr>
        <p:xfrm>
          <a:off x="6503988" y="3810000"/>
          <a:ext cx="181451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5" name="Equation" r:id="rId15" imgW="977760" imgH="177480" progId="Equation.DSMT4">
                  <p:embed/>
                </p:oleObj>
              </mc:Choice>
              <mc:Fallback>
                <p:oleObj name="Equation" r:id="rId15" imgW="977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3988" y="3810000"/>
                        <a:ext cx="1814512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872400"/>
              </p:ext>
            </p:extLst>
          </p:nvPr>
        </p:nvGraphicFramePr>
        <p:xfrm>
          <a:off x="7104063" y="4267200"/>
          <a:ext cx="120173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6" name="Equation" r:id="rId17" imgW="647640" imgH="177480" progId="Equation.DSMT4">
                  <p:embed/>
                </p:oleObj>
              </mc:Choice>
              <mc:Fallback>
                <p:oleObj name="Equation" r:id="rId17" imgW="647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063" y="4267200"/>
                        <a:ext cx="1201737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809873"/>
              </p:ext>
            </p:extLst>
          </p:nvPr>
        </p:nvGraphicFramePr>
        <p:xfrm>
          <a:off x="7239000" y="4775200"/>
          <a:ext cx="8953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7" name="Equation" r:id="rId19" imgW="482400" imgH="177480" progId="Equation.DSMT4">
                  <p:embed/>
                </p:oleObj>
              </mc:Choice>
              <mc:Fallback>
                <p:oleObj name="Equation" r:id="rId19" imgW="482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775200"/>
                        <a:ext cx="89535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4" name="Arc 18"/>
          <p:cNvSpPr>
            <a:spLocks/>
          </p:cNvSpPr>
          <p:nvPr/>
        </p:nvSpPr>
        <p:spPr bwMode="auto">
          <a:xfrm rot="15961652" flipH="1">
            <a:off x="862807" y="3450431"/>
            <a:ext cx="1600200" cy="15573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4392"/>
              <a:gd name="T2" fmla="*/ 21419 w 21600"/>
              <a:gd name="T3" fmla="*/ 24392 h 24392"/>
              <a:gd name="T4" fmla="*/ 0 w 21600"/>
              <a:gd name="T5" fmla="*/ 21600 h 24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392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533"/>
                  <a:pt x="21539" y="23466"/>
                  <a:pt x="21418" y="24391"/>
                </a:cubicBezTo>
              </a:path>
              <a:path w="21600" h="24392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533"/>
                  <a:pt x="21539" y="23466"/>
                  <a:pt x="21418" y="24391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Arc 19"/>
          <p:cNvSpPr>
            <a:spLocks/>
          </p:cNvSpPr>
          <p:nvPr/>
        </p:nvSpPr>
        <p:spPr bwMode="auto">
          <a:xfrm rot="-17346887">
            <a:off x="2816226" y="3576637"/>
            <a:ext cx="679450" cy="1622425"/>
          </a:xfrm>
          <a:custGeom>
            <a:avLst/>
            <a:gdLst>
              <a:gd name="G0" fmla="+- 0 0 0"/>
              <a:gd name="G1" fmla="+- 21424 0 0"/>
              <a:gd name="G2" fmla="+- 21600 0 0"/>
              <a:gd name="T0" fmla="*/ 2754 w 21600"/>
              <a:gd name="T1" fmla="*/ 0 h 24216"/>
              <a:gd name="T2" fmla="*/ 21419 w 21600"/>
              <a:gd name="T3" fmla="*/ 24216 h 24216"/>
              <a:gd name="T4" fmla="*/ 0 w 21600"/>
              <a:gd name="T5" fmla="*/ 21424 h 24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216" fill="none" extrusionOk="0">
                <a:moveTo>
                  <a:pt x="2753" y="0"/>
                </a:moveTo>
                <a:cubicBezTo>
                  <a:pt x="13529" y="1385"/>
                  <a:pt x="21600" y="10559"/>
                  <a:pt x="21600" y="21424"/>
                </a:cubicBezTo>
                <a:cubicBezTo>
                  <a:pt x="21600" y="22357"/>
                  <a:pt x="21539" y="23290"/>
                  <a:pt x="21418" y="24215"/>
                </a:cubicBezTo>
              </a:path>
              <a:path w="21600" h="24216" stroke="0" extrusionOk="0">
                <a:moveTo>
                  <a:pt x="2753" y="0"/>
                </a:moveTo>
                <a:cubicBezTo>
                  <a:pt x="13529" y="1385"/>
                  <a:pt x="21600" y="10559"/>
                  <a:pt x="21600" y="21424"/>
                </a:cubicBezTo>
                <a:cubicBezTo>
                  <a:pt x="21600" y="22357"/>
                  <a:pt x="21539" y="23290"/>
                  <a:pt x="21418" y="24215"/>
                </a:cubicBezTo>
                <a:lnTo>
                  <a:pt x="0" y="21424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47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171089"/>
              </p:ext>
            </p:extLst>
          </p:nvPr>
        </p:nvGraphicFramePr>
        <p:xfrm>
          <a:off x="4572000" y="5181600"/>
          <a:ext cx="136842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8" name="Equation" r:id="rId21" imgW="736560" imgH="253800" progId="Equation.DSMT4">
                  <p:embed/>
                </p:oleObj>
              </mc:Choice>
              <mc:Fallback>
                <p:oleObj name="Equation" r:id="rId21" imgW="736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181600"/>
                        <a:ext cx="136842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306173"/>
              </p:ext>
            </p:extLst>
          </p:nvPr>
        </p:nvGraphicFramePr>
        <p:xfrm>
          <a:off x="6172200" y="5181600"/>
          <a:ext cx="136842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" name="Equation" r:id="rId23" imgW="736560" imgH="253800" progId="Equation.DSMT4">
                  <p:embed/>
                </p:oleObj>
              </mc:Choice>
              <mc:Fallback>
                <p:oleObj name="Equation" r:id="rId23" imgW="736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181600"/>
                        <a:ext cx="136842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5791200" y="5257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+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7391400" y="5181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= 180</a:t>
            </a:r>
            <a:r>
              <a:rPr lang="en-US" sz="2400">
                <a:latin typeface="Tahoma" pitchFamily="34" charset="0"/>
                <a:cs typeface="Tahoma" pitchFamily="34" charset="0"/>
              </a:rPr>
              <a:t>º</a:t>
            </a:r>
          </a:p>
        </p:txBody>
      </p:sp>
      <p:graphicFrame>
        <p:nvGraphicFramePr>
          <p:cNvPr id="1948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009169"/>
              </p:ext>
            </p:extLst>
          </p:nvPr>
        </p:nvGraphicFramePr>
        <p:xfrm>
          <a:off x="7027863" y="5562600"/>
          <a:ext cx="1201737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" name="Equation" r:id="rId25" imgW="647640" imgH="203040" progId="Equation.DSMT4">
                  <p:embed/>
                </p:oleObj>
              </mc:Choice>
              <mc:Fallback>
                <p:oleObj name="Equation" r:id="rId25" imgW="647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7863" y="5562600"/>
                        <a:ext cx="1201737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214743"/>
              </p:ext>
            </p:extLst>
          </p:nvPr>
        </p:nvGraphicFramePr>
        <p:xfrm>
          <a:off x="7227888" y="5870575"/>
          <a:ext cx="91916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" name="Equation" r:id="rId27" imgW="495000" imgH="203040" progId="Equation.DSMT4">
                  <p:embed/>
                </p:oleObj>
              </mc:Choice>
              <mc:Fallback>
                <p:oleObj name="Equation" r:id="rId27" imgW="495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7888" y="5870575"/>
                        <a:ext cx="919162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738668"/>
              </p:ext>
            </p:extLst>
          </p:nvPr>
        </p:nvGraphicFramePr>
        <p:xfrm>
          <a:off x="1362075" y="2813050"/>
          <a:ext cx="495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" name="Equation" r:id="rId29" imgW="266400" imgH="177480" progId="Equation.DSMT4">
                  <p:embed/>
                </p:oleObj>
              </mc:Choice>
              <mc:Fallback>
                <p:oleObj name="Equation" r:id="rId29" imgW="266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2813050"/>
                        <a:ext cx="4953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664365"/>
              </p:ext>
            </p:extLst>
          </p:nvPr>
        </p:nvGraphicFramePr>
        <p:xfrm>
          <a:off x="2747963" y="2971800"/>
          <a:ext cx="6381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" name="Equation" r:id="rId31" imgW="342720" imgH="177480" progId="Equation.DSMT4">
                  <p:embed/>
                </p:oleObj>
              </mc:Choice>
              <mc:Fallback>
                <p:oleObj name="Equation" r:id="rId31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963" y="2971800"/>
                        <a:ext cx="63817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469223"/>
              </p:ext>
            </p:extLst>
          </p:nvPr>
        </p:nvGraphicFramePr>
        <p:xfrm>
          <a:off x="1301750" y="4343400"/>
          <a:ext cx="6365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" name="Equation" r:id="rId33" imgW="342720" imgH="177480" progId="Equation.DSMT4">
                  <p:embed/>
                </p:oleObj>
              </mc:Choice>
              <mc:Fallback>
                <p:oleObj name="Equation" r:id="rId33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0" y="4343400"/>
                        <a:ext cx="63658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836504"/>
              </p:ext>
            </p:extLst>
          </p:nvPr>
        </p:nvGraphicFramePr>
        <p:xfrm>
          <a:off x="3276600" y="4648200"/>
          <a:ext cx="495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" name="Equation" r:id="rId35" imgW="266400" imgH="177480" progId="Equation.DSMT4">
                  <p:embed/>
                </p:oleObj>
              </mc:Choice>
              <mc:Fallback>
                <p:oleObj name="Equation" r:id="rId35" imgW="266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648200"/>
                        <a:ext cx="4953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1"/>
          <p:cNvGrpSpPr>
            <a:grpSpLocks noChangeAspect="1"/>
          </p:cNvGrpSpPr>
          <p:nvPr/>
        </p:nvGrpSpPr>
        <p:grpSpPr bwMode="auto">
          <a:xfrm>
            <a:off x="585788" y="2490788"/>
            <a:ext cx="3857625" cy="2822575"/>
            <a:chOff x="369" y="1569"/>
            <a:chExt cx="2430" cy="1778"/>
          </a:xfrm>
        </p:grpSpPr>
        <p:sp>
          <p:nvSpPr>
            <p:cNvPr id="4" name="Line 22"/>
            <p:cNvSpPr>
              <a:spLocks noChangeShapeType="1"/>
            </p:cNvSpPr>
            <p:nvPr/>
          </p:nvSpPr>
          <p:spPr bwMode="auto">
            <a:xfrm>
              <a:off x="1384" y="1569"/>
              <a:ext cx="246" cy="1778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Line 23"/>
            <p:cNvSpPr>
              <a:spLocks noChangeShapeType="1"/>
            </p:cNvSpPr>
            <p:nvPr/>
          </p:nvSpPr>
          <p:spPr bwMode="auto">
            <a:xfrm flipH="1">
              <a:off x="1630" y="3208"/>
              <a:ext cx="31" cy="124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24"/>
            <p:cNvSpPr>
              <a:spLocks noChangeShapeType="1"/>
            </p:cNvSpPr>
            <p:nvPr/>
          </p:nvSpPr>
          <p:spPr bwMode="auto">
            <a:xfrm>
              <a:off x="1553" y="3239"/>
              <a:ext cx="77" cy="93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25"/>
            <p:cNvSpPr>
              <a:spLocks noChangeShapeType="1"/>
            </p:cNvSpPr>
            <p:nvPr/>
          </p:nvSpPr>
          <p:spPr bwMode="auto">
            <a:xfrm flipV="1">
              <a:off x="1353" y="1599"/>
              <a:ext cx="31" cy="109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26"/>
            <p:cNvSpPr>
              <a:spLocks noChangeShapeType="1"/>
            </p:cNvSpPr>
            <p:nvPr/>
          </p:nvSpPr>
          <p:spPr bwMode="auto">
            <a:xfrm flipH="1" flipV="1">
              <a:off x="1384" y="1599"/>
              <a:ext cx="77" cy="93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27"/>
            <p:cNvSpPr>
              <a:spLocks noChangeShapeType="1"/>
            </p:cNvSpPr>
            <p:nvPr/>
          </p:nvSpPr>
          <p:spPr bwMode="auto">
            <a:xfrm>
              <a:off x="369" y="2141"/>
              <a:ext cx="2430" cy="479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28"/>
            <p:cNvSpPr>
              <a:spLocks noChangeShapeType="1"/>
            </p:cNvSpPr>
            <p:nvPr/>
          </p:nvSpPr>
          <p:spPr bwMode="auto">
            <a:xfrm>
              <a:off x="2676" y="2543"/>
              <a:ext cx="93" cy="77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29"/>
            <p:cNvSpPr>
              <a:spLocks noChangeShapeType="1"/>
            </p:cNvSpPr>
            <p:nvPr/>
          </p:nvSpPr>
          <p:spPr bwMode="auto">
            <a:xfrm flipV="1">
              <a:off x="2646" y="2620"/>
              <a:ext cx="123" cy="31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30"/>
            <p:cNvSpPr>
              <a:spLocks noChangeShapeType="1"/>
            </p:cNvSpPr>
            <p:nvPr/>
          </p:nvSpPr>
          <p:spPr bwMode="auto">
            <a:xfrm flipH="1" flipV="1">
              <a:off x="399" y="2156"/>
              <a:ext cx="93" cy="78"/>
            </a:xfrm>
            <a:prstGeom prst="line">
              <a:avLst/>
            </a:prstGeom>
            <a:noFill/>
            <a:ln w="1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31"/>
            <p:cNvSpPr>
              <a:spLocks noChangeShapeType="1"/>
            </p:cNvSpPr>
            <p:nvPr/>
          </p:nvSpPr>
          <p:spPr bwMode="auto">
            <a:xfrm flipH="1">
              <a:off x="399" y="2141"/>
              <a:ext cx="108" cy="15"/>
            </a:xfrm>
            <a:prstGeom prst="line">
              <a:avLst/>
            </a:prstGeom>
            <a:noFill/>
            <a:ln w="1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32"/>
            <p:cNvSpPr>
              <a:spLocks noChangeArrowheads="1"/>
            </p:cNvSpPr>
            <p:nvPr/>
          </p:nvSpPr>
          <p:spPr bwMode="auto">
            <a:xfrm>
              <a:off x="1476" y="2342"/>
              <a:ext cx="77" cy="6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33"/>
            <p:cNvSpPr>
              <a:spLocks noChangeArrowheads="1"/>
            </p:cNvSpPr>
            <p:nvPr/>
          </p:nvSpPr>
          <p:spPr bwMode="auto">
            <a:xfrm>
              <a:off x="1615" y="2435"/>
              <a:ext cx="157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9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P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34"/>
            <p:cNvSpPr>
              <a:spLocks noChangeArrowheads="1"/>
            </p:cNvSpPr>
            <p:nvPr/>
          </p:nvSpPr>
          <p:spPr bwMode="auto">
            <a:xfrm>
              <a:off x="784" y="2218"/>
              <a:ext cx="77" cy="6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35"/>
            <p:cNvSpPr>
              <a:spLocks noChangeArrowheads="1"/>
            </p:cNvSpPr>
            <p:nvPr/>
          </p:nvSpPr>
          <p:spPr bwMode="auto">
            <a:xfrm>
              <a:off x="922" y="2311"/>
              <a:ext cx="130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9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36"/>
            <p:cNvSpPr>
              <a:spLocks noChangeArrowheads="1"/>
            </p:cNvSpPr>
            <p:nvPr/>
          </p:nvSpPr>
          <p:spPr bwMode="auto">
            <a:xfrm>
              <a:off x="2061" y="2466"/>
              <a:ext cx="77" cy="6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37"/>
            <p:cNvSpPr>
              <a:spLocks noChangeArrowheads="1"/>
            </p:cNvSpPr>
            <p:nvPr/>
          </p:nvSpPr>
          <p:spPr bwMode="auto">
            <a:xfrm>
              <a:off x="1988" y="2528"/>
              <a:ext cx="170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9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Oval 38"/>
            <p:cNvSpPr>
              <a:spLocks noChangeArrowheads="1"/>
            </p:cNvSpPr>
            <p:nvPr/>
          </p:nvSpPr>
          <p:spPr bwMode="auto">
            <a:xfrm>
              <a:off x="1384" y="1723"/>
              <a:ext cx="77" cy="7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39"/>
            <p:cNvSpPr>
              <a:spLocks noChangeArrowheads="1"/>
            </p:cNvSpPr>
            <p:nvPr/>
          </p:nvSpPr>
          <p:spPr bwMode="auto">
            <a:xfrm>
              <a:off x="1522" y="1816"/>
              <a:ext cx="195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9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Oval 40"/>
            <p:cNvSpPr>
              <a:spLocks noChangeArrowheads="1"/>
            </p:cNvSpPr>
            <p:nvPr/>
          </p:nvSpPr>
          <p:spPr bwMode="auto">
            <a:xfrm>
              <a:off x="1538" y="2837"/>
              <a:ext cx="77" cy="7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41"/>
            <p:cNvSpPr>
              <a:spLocks noChangeArrowheads="1"/>
            </p:cNvSpPr>
            <p:nvPr/>
          </p:nvSpPr>
          <p:spPr bwMode="auto">
            <a:xfrm>
              <a:off x="1630" y="2766"/>
              <a:ext cx="18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9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O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314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  <p:bldP spid="19465" grpId="1" animBg="1"/>
      <p:bldP spid="19466" grpId="0" animBg="1"/>
      <p:bldP spid="19466" grpId="1" animBg="1"/>
      <p:bldP spid="19469" grpId="0"/>
      <p:bldP spid="19470" grpId="0"/>
      <p:bldP spid="19474" grpId="0" animBg="1"/>
      <p:bldP spid="19475" grpId="0" animBg="1"/>
      <p:bldP spid="19478" grpId="0"/>
      <p:bldP spid="194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023" y="817583"/>
            <a:ext cx="6965245" cy="477818"/>
          </a:xfrm>
        </p:spPr>
        <p:txBody>
          <a:bodyPr>
            <a:normAutofit fontScale="90000"/>
          </a:bodyPr>
          <a:lstStyle/>
          <a:p>
            <a:r>
              <a:rPr lang="en-US" dirty="0"/>
              <a:t>Check Points!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038600" y="1676400"/>
            <a:ext cx="4267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1. Name one pair of vertical angles and one pair of angles that form a linear pair.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487" name="Text Box 7"/>
              <p:cNvSpPr txBox="1">
                <a:spLocks noChangeArrowheads="1"/>
              </p:cNvSpPr>
              <p:nvPr/>
            </p:nvSpPr>
            <p:spPr bwMode="auto">
              <a:xfrm>
                <a:off x="3505200" y="4267200"/>
                <a:ext cx="56388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latin typeface="Tahoma" pitchFamily="34" charset="0"/>
                  </a:rPr>
                  <a:t>2. What is the measure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𝐺𝐻𝐼</m:t>
                    </m:r>
                  </m:oMath>
                </a14:m>
                <a:r>
                  <a:rPr lang="en-US" sz="2400" dirty="0" smtClean="0">
                    <a:latin typeface="Tahoma" pitchFamily="34" charset="0"/>
                  </a:rPr>
                  <a:t>?</a:t>
                </a:r>
                <a:endParaRPr lang="en-US" sz="2400" dirty="0">
                  <a:latin typeface="Tahoma" pitchFamily="34" charset="0"/>
                </a:endParaRPr>
              </a:p>
            </p:txBody>
          </p:sp>
        </mc:Choice>
        <mc:Fallback>
          <p:sp>
            <p:nvSpPr>
              <p:cNvPr id="2048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4267200"/>
                <a:ext cx="563880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622" t="-11842" b="-276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4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438360"/>
              </p:ext>
            </p:extLst>
          </p:nvPr>
        </p:nvGraphicFramePr>
        <p:xfrm>
          <a:off x="914400" y="4800600"/>
          <a:ext cx="16827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Equation" r:id="rId4" imgW="672840" imgH="253800" progId="Equation.DSMT4">
                  <p:embed/>
                </p:oleObj>
              </mc:Choice>
              <mc:Fallback>
                <p:oleObj name="Equation" r:id="rId4" imgW="672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800600"/>
                        <a:ext cx="168275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643411"/>
              </p:ext>
            </p:extLst>
          </p:nvPr>
        </p:nvGraphicFramePr>
        <p:xfrm>
          <a:off x="2393950" y="2946400"/>
          <a:ext cx="18732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Equation" r:id="rId6" imgW="749160" imgH="253800" progId="Equation.DSMT4">
                  <p:embed/>
                </p:oleObj>
              </mc:Choice>
              <mc:Fallback>
                <p:oleObj name="Equation" r:id="rId6" imgW="749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950" y="2946400"/>
                        <a:ext cx="187325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3" name="Line 13"/>
          <p:cNvSpPr>
            <a:spLocks noChangeShapeType="1"/>
          </p:cNvSpPr>
          <p:nvPr/>
        </p:nvSpPr>
        <p:spPr bwMode="auto">
          <a:xfrm flipV="1">
            <a:off x="1676400" y="3429000"/>
            <a:ext cx="5334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1262062" y="1414463"/>
            <a:ext cx="2159000" cy="3800475"/>
            <a:chOff x="795" y="891"/>
            <a:chExt cx="1360" cy="2394"/>
          </a:xfrm>
        </p:grpSpPr>
        <p:sp>
          <p:nvSpPr>
            <p:cNvPr id="4" name="Line 8"/>
            <p:cNvSpPr>
              <a:spLocks noChangeShapeType="1"/>
            </p:cNvSpPr>
            <p:nvPr/>
          </p:nvSpPr>
          <p:spPr bwMode="auto">
            <a:xfrm flipH="1">
              <a:off x="795" y="891"/>
              <a:ext cx="1167" cy="2076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Line 9"/>
            <p:cNvSpPr>
              <a:spLocks noChangeShapeType="1"/>
            </p:cNvSpPr>
            <p:nvPr/>
          </p:nvSpPr>
          <p:spPr bwMode="auto">
            <a:xfrm flipH="1">
              <a:off x="837" y="2819"/>
              <a:ext cx="128" cy="64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 flipH="1">
              <a:off x="837" y="2734"/>
              <a:ext cx="21" cy="149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V="1">
              <a:off x="1814" y="933"/>
              <a:ext cx="127" cy="64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V="1">
              <a:off x="1920" y="933"/>
              <a:ext cx="21" cy="149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1028" y="891"/>
              <a:ext cx="913" cy="2394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 flipH="1">
              <a:off x="1941" y="3073"/>
              <a:ext cx="42" cy="170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1835" y="3116"/>
              <a:ext cx="106" cy="127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 flipV="1">
              <a:off x="1007" y="933"/>
              <a:ext cx="42" cy="149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 flipH="1" flipV="1">
              <a:off x="1049" y="933"/>
              <a:ext cx="107" cy="127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8"/>
            <p:cNvSpPr>
              <a:spLocks noChangeArrowheads="1"/>
            </p:cNvSpPr>
            <p:nvPr/>
          </p:nvSpPr>
          <p:spPr bwMode="auto">
            <a:xfrm>
              <a:off x="1368" y="1844"/>
              <a:ext cx="106" cy="8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1113" y="1696"/>
              <a:ext cx="18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34" charset="0"/>
                  <a:cs typeface="Arial" pitchFamily="34" charset="0"/>
                </a:rPr>
                <a:t>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20"/>
            <p:cNvSpPr>
              <a:spLocks noChangeArrowheads="1"/>
            </p:cNvSpPr>
            <p:nvPr/>
          </p:nvSpPr>
          <p:spPr bwMode="auto">
            <a:xfrm>
              <a:off x="1092" y="1082"/>
              <a:ext cx="85" cy="10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965" y="1209"/>
              <a:ext cx="7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22"/>
            <p:cNvSpPr>
              <a:spLocks noChangeArrowheads="1"/>
            </p:cNvSpPr>
            <p:nvPr/>
          </p:nvSpPr>
          <p:spPr bwMode="auto">
            <a:xfrm>
              <a:off x="1580" y="2353"/>
              <a:ext cx="85" cy="8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1707" y="2480"/>
              <a:ext cx="17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34" charset="0"/>
                  <a:cs typeface="Arial" pitchFamily="34" charset="0"/>
                </a:rPr>
                <a:t>K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Oval 24"/>
            <p:cNvSpPr>
              <a:spLocks noChangeArrowheads="1"/>
            </p:cNvSpPr>
            <p:nvPr/>
          </p:nvSpPr>
          <p:spPr bwMode="auto">
            <a:xfrm>
              <a:off x="1835" y="1018"/>
              <a:ext cx="106" cy="8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2026" y="1145"/>
              <a:ext cx="12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34" charset="0"/>
                  <a:cs typeface="Arial" pitchFamily="34" charset="0"/>
                </a:rPr>
                <a:t>J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Oval 26"/>
            <p:cNvSpPr>
              <a:spLocks noChangeArrowheads="1"/>
            </p:cNvSpPr>
            <p:nvPr/>
          </p:nvSpPr>
          <p:spPr bwMode="auto">
            <a:xfrm>
              <a:off x="1007" y="2480"/>
              <a:ext cx="106" cy="8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1198" y="2607"/>
              <a:ext cx="20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34" charset="0"/>
                  <a:cs typeface="Arial" pitchFamily="34" charset="0"/>
                </a:rPr>
                <a:t>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4" name="Ink 23"/>
              <p14:cNvContentPartPr/>
              <p14:nvPr/>
            </p14:nvContentPartPr>
            <p14:xfrm>
              <a:off x="1035720" y="1402200"/>
              <a:ext cx="7394760" cy="492984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26360" y="1392840"/>
                <a:ext cx="7413480" cy="494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546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558</TotalTime>
  <Words>668</Words>
  <Application>Microsoft Office PowerPoint</Application>
  <PresentationFormat>On-screen Show (4:3)</PresentationFormat>
  <Paragraphs>114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Pushpin</vt:lpstr>
      <vt:lpstr>MathType 6.0 Equation</vt:lpstr>
      <vt:lpstr>Tuesday, August 14, 2012</vt:lpstr>
      <vt:lpstr>Homework Check</vt:lpstr>
      <vt:lpstr>Angle Relationships</vt:lpstr>
      <vt:lpstr>Exploring Vertical Angles</vt:lpstr>
      <vt:lpstr>Angle Relationships</vt:lpstr>
      <vt:lpstr>Exploring Linear Pairs</vt:lpstr>
      <vt:lpstr>Example 1.</vt:lpstr>
      <vt:lpstr>Example 2.</vt:lpstr>
      <vt:lpstr>Check Points!</vt:lpstr>
      <vt:lpstr>Angle Relationships</vt:lpstr>
      <vt:lpstr>Angle Relationships</vt:lpstr>
      <vt:lpstr>Example 3.</vt:lpstr>
      <vt:lpstr>Example 4.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Dria</dc:creator>
  <cp:lastModifiedBy>Dria</cp:lastModifiedBy>
  <cp:revision>15</cp:revision>
  <dcterms:created xsi:type="dcterms:W3CDTF">2012-08-14T14:11:01Z</dcterms:created>
  <dcterms:modified xsi:type="dcterms:W3CDTF">2012-08-14T23:29:53Z</dcterms:modified>
</cp:coreProperties>
</file>